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6" r:id="rId2"/>
    <p:sldId id="259" r:id="rId3"/>
    <p:sldId id="2738" r:id="rId4"/>
    <p:sldId id="343" r:id="rId5"/>
    <p:sldId id="262" r:id="rId6"/>
    <p:sldId id="2740" r:id="rId7"/>
    <p:sldId id="425" r:id="rId8"/>
    <p:sldId id="2741" r:id="rId9"/>
    <p:sldId id="264" r:id="rId10"/>
    <p:sldId id="265" r:id="rId11"/>
    <p:sldId id="266" r:id="rId12"/>
    <p:sldId id="268" r:id="rId13"/>
    <p:sldId id="269" r:id="rId14"/>
    <p:sldId id="270" r:id="rId15"/>
    <p:sldId id="271" r:id="rId16"/>
    <p:sldId id="272" r:id="rId17"/>
    <p:sldId id="273" r:id="rId18"/>
    <p:sldId id="274" r:id="rId19"/>
    <p:sldId id="2739" r:id="rId20"/>
    <p:sldId id="2742"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344" r:id="rId36"/>
    <p:sldId id="345" r:id="rId37"/>
    <p:sldId id="289" r:id="rId38"/>
    <p:sldId id="29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 id="259"/>
            <p14:sldId id="2738"/>
            <p14:sldId id="343"/>
            <p14:sldId id="262"/>
            <p14:sldId id="2740"/>
            <p14:sldId id="425"/>
            <p14:sldId id="2741"/>
            <p14:sldId id="264"/>
            <p14:sldId id="265"/>
            <p14:sldId id="266"/>
            <p14:sldId id="268"/>
            <p14:sldId id="269"/>
            <p14:sldId id="270"/>
            <p14:sldId id="271"/>
            <p14:sldId id="272"/>
            <p14:sldId id="273"/>
            <p14:sldId id="274"/>
            <p14:sldId id="2739"/>
            <p14:sldId id="2742"/>
            <p14:sldId id="275"/>
            <p14:sldId id="276"/>
            <p14:sldId id="277"/>
            <p14:sldId id="278"/>
            <p14:sldId id="279"/>
            <p14:sldId id="280"/>
            <p14:sldId id="281"/>
            <p14:sldId id="282"/>
            <p14:sldId id="283"/>
            <p14:sldId id="284"/>
            <p14:sldId id="285"/>
            <p14:sldId id="286"/>
            <p14:sldId id="287"/>
            <p14:sldId id="288"/>
            <p14:sldId id="344"/>
            <p14:sldId id="345"/>
            <p14:sldId id="289"/>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11"/>
    <p:restoredTop sz="83907" autoAdjust="0"/>
  </p:normalViewPr>
  <p:slideViewPr>
    <p:cSldViewPr snapToGrid="0" snapToObjects="1">
      <p:cViewPr varScale="1">
        <p:scale>
          <a:sx n="120" d="100"/>
          <a:sy n="120" d="100"/>
        </p:scale>
        <p:origin x="208" y="448"/>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2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9/22/20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197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A03F10D9-8041-4B61-8BFB-232147B9F140}" type="slidenum">
              <a:rPr lang="he-IL" altLang="zh-CN" sz="1100" b="0">
                <a:latin typeface="Times New Roman" panose="02020603050405020304" pitchFamily="18" charset="0"/>
              </a:rPr>
              <a:pPr/>
              <a:t>12</a:t>
            </a:fld>
            <a:endParaRPr lang="en-US" altLang="zh-CN" sz="1100" b="0">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802786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571E6EC4-B8D9-4B77-8F71-E19F860FEC6F}" type="slidenum">
              <a:rPr lang="he-IL" altLang="zh-CN" sz="1100" b="0">
                <a:latin typeface="Times New Roman" panose="02020603050405020304" pitchFamily="18" charset="0"/>
              </a:rPr>
              <a:pPr/>
              <a:t>13</a:t>
            </a:fld>
            <a:endParaRPr lang="en-US" altLang="zh-CN" sz="1100" b="0">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17250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C2A7D3C5-B702-4142-AE99-BF20E64EE4E9}" type="slidenum">
              <a:rPr lang="he-IL" altLang="zh-CN" sz="1100" b="0">
                <a:latin typeface="Times New Roman" panose="02020603050405020304" pitchFamily="18" charset="0"/>
              </a:rPr>
              <a:pPr/>
              <a:t>14</a:t>
            </a:fld>
            <a:endParaRPr lang="en-US" altLang="zh-CN" sz="1100" b="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456068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3CC881D0-60DA-47C6-8C33-861A6C585AAA}" type="slidenum">
              <a:rPr lang="he-IL" altLang="zh-CN" sz="1100" b="0">
                <a:latin typeface="Times New Roman" panose="02020603050405020304" pitchFamily="18" charset="0"/>
              </a:rPr>
              <a:pPr/>
              <a:t>15</a:t>
            </a:fld>
            <a:endParaRPr lang="en-US" altLang="zh-CN" sz="1100" b="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032479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B3D227A4-E017-4826-B196-73ADC965C69E}" type="slidenum">
              <a:rPr lang="he-IL" altLang="zh-CN" sz="1100" b="0">
                <a:latin typeface="Times New Roman" panose="02020603050405020304" pitchFamily="18" charset="0"/>
              </a:rPr>
              <a:pPr/>
              <a:t>16</a:t>
            </a:fld>
            <a:endParaRPr lang="en-US" altLang="zh-CN" sz="1100" b="0">
              <a:latin typeface="Times New Roman" panose="02020603050405020304"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308022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CCC93AFE-EBEC-4CA3-89C1-38F12E0DE346}" type="slidenum">
              <a:rPr lang="he-IL" altLang="zh-CN" sz="1100" b="0">
                <a:latin typeface="Times New Roman" panose="02020603050405020304" pitchFamily="18" charset="0"/>
              </a:rPr>
              <a:pPr/>
              <a:t>17</a:t>
            </a:fld>
            <a:endParaRPr lang="en-US" altLang="zh-CN" sz="1100" b="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843245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8194C786-0856-434D-8D39-39D121D0AC99}" type="slidenum">
              <a:rPr lang="he-IL" altLang="zh-CN" sz="1100" b="0">
                <a:latin typeface="Times New Roman" panose="02020603050405020304" pitchFamily="18" charset="0"/>
              </a:rPr>
              <a:pPr/>
              <a:t>18</a:t>
            </a:fld>
            <a:endParaRPr lang="en-US" altLang="zh-CN" sz="1100" b="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093466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8194C786-0856-434D-8D39-39D121D0AC99}" type="slidenum">
              <a:rPr lang="he-IL" altLang="zh-CN" sz="1100" b="0">
                <a:latin typeface="Times New Roman" panose="02020603050405020304" pitchFamily="18" charset="0"/>
              </a:rPr>
              <a:pPr/>
              <a:t>19</a:t>
            </a:fld>
            <a:endParaRPr lang="en-US" altLang="zh-CN" sz="1100" b="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947679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8194C786-0856-434D-8D39-39D121D0AC99}" type="slidenum">
              <a:rPr lang="he-IL" altLang="zh-CN" sz="1100" b="0">
                <a:latin typeface="Times New Roman" panose="02020603050405020304" pitchFamily="18" charset="0"/>
              </a:rPr>
              <a:pPr/>
              <a:t>20</a:t>
            </a:fld>
            <a:endParaRPr lang="en-US" altLang="zh-CN" sz="1100" b="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45806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F765FCF9-44EA-954A-94AA-37617335005D}" type="slidenum">
              <a:rPr lang="he-IL" altLang="x-none" sz="1100">
                <a:solidFill>
                  <a:srgbClr val="000000"/>
                </a:solidFill>
                <a:latin typeface="Times New Roman" charset="0"/>
              </a:rPr>
              <a:pPr/>
              <a:t>21</a:t>
            </a:fld>
            <a:endParaRPr lang="en-US" altLang="x-none" sz="1100">
              <a:solidFill>
                <a:srgbClr val="000000"/>
              </a:solidFill>
              <a:latin typeface="Times New Roman"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488953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2</a:t>
            </a:fld>
            <a:endParaRPr lang="zh-CN" altLang="en-US"/>
          </a:p>
        </p:txBody>
      </p:sp>
    </p:spTree>
    <p:extLst>
      <p:ext uri="{BB962C8B-B14F-4D97-AF65-F5344CB8AC3E}">
        <p14:creationId xmlns:p14="http://schemas.microsoft.com/office/powerpoint/2010/main" val="1507870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C33C4E3F-A98B-FB40-BD19-10739D149015}" type="slidenum">
              <a:rPr lang="he-IL" altLang="x-none" sz="1100">
                <a:latin typeface="Times New Roman" charset="0"/>
              </a:rPr>
              <a:pPr/>
              <a:t>22</a:t>
            </a:fld>
            <a:endParaRPr lang="en-US" altLang="x-none" sz="1100">
              <a:latin typeface="Times New Roman"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361663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0CFAA9CC-E389-974D-A7C1-84FE2FBA0860}" type="slidenum">
              <a:rPr lang="he-IL" altLang="x-none" sz="1100">
                <a:latin typeface="Times New Roman" charset="0"/>
              </a:rPr>
              <a:pPr/>
              <a:t>23</a:t>
            </a:fld>
            <a:endParaRPr lang="en-US" altLang="x-none" sz="1100">
              <a:latin typeface="Times New Roman"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619721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C10526C5-B9D9-0242-9F7F-AB70F7A1C6B6}" type="slidenum">
              <a:rPr lang="he-IL" altLang="x-none" sz="1100">
                <a:latin typeface="Times New Roman" charset="0"/>
              </a:rPr>
              <a:pPr/>
              <a:t>24</a:t>
            </a:fld>
            <a:endParaRPr lang="en-US" altLang="x-none" sz="1100">
              <a:latin typeface="Times New Roman"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754618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CEE9EBF4-94E9-1D4C-AF44-E6E2981F16C1}" type="slidenum">
              <a:rPr lang="he-IL" altLang="x-none" sz="1100">
                <a:latin typeface="Times New Roman" charset="0"/>
              </a:rPr>
              <a:pPr/>
              <a:t>25</a:t>
            </a:fld>
            <a:endParaRPr lang="en-US" altLang="x-none" sz="1100">
              <a:latin typeface="Times New Roman"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352873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83A51973-6BBC-A14B-8873-777FCA358FC2}" type="slidenum">
              <a:rPr lang="he-IL" altLang="x-none" sz="1100">
                <a:latin typeface="Times New Roman" charset="0"/>
              </a:rPr>
              <a:pPr/>
              <a:t>26</a:t>
            </a:fld>
            <a:endParaRPr lang="en-US" altLang="x-none" sz="1100">
              <a:latin typeface="Times New Roman"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912025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1049A5EC-B442-FF4E-8C19-BC5ACE031B52}" type="slidenum">
              <a:rPr lang="he-IL" altLang="x-none" sz="1100">
                <a:latin typeface="Times New Roman" charset="0"/>
              </a:rPr>
              <a:pPr/>
              <a:t>27</a:t>
            </a:fld>
            <a:endParaRPr lang="en-US" altLang="x-none" sz="1100">
              <a:latin typeface="Times New Roman"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390318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43C1A82E-AAC3-EA46-82A0-7A7F0236D55B}" type="slidenum">
              <a:rPr lang="he-IL" altLang="x-none" sz="1100">
                <a:latin typeface="Times New Roman" charset="0"/>
              </a:rPr>
              <a:pPr/>
              <a:t>28</a:t>
            </a:fld>
            <a:endParaRPr lang="en-US" altLang="x-none" sz="1100">
              <a:latin typeface="Times New Roman"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444677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BBA4C8BD-B231-3949-AD41-CDAB30D0AF78}" type="slidenum">
              <a:rPr lang="he-IL" altLang="x-none" sz="1100">
                <a:latin typeface="Times New Roman" charset="0"/>
              </a:rPr>
              <a:pPr/>
              <a:t>29</a:t>
            </a:fld>
            <a:endParaRPr lang="en-US" altLang="x-none" sz="1100">
              <a:latin typeface="Times New Roman"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549348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AE0516F3-495E-7F47-ADC4-AA6CD461EDAA}" type="slidenum">
              <a:rPr lang="he-IL" altLang="x-none" sz="1100">
                <a:latin typeface="Times New Roman" charset="0"/>
              </a:rPr>
              <a:pPr/>
              <a:t>30</a:t>
            </a:fld>
            <a:endParaRPr lang="en-US" altLang="x-none" sz="1100">
              <a:latin typeface="Times New Roman"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723296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8853D024-ADFC-1145-B9ED-B1D6457918F6}" type="slidenum">
              <a:rPr lang="he-IL" altLang="x-none" sz="1100">
                <a:latin typeface="Times New Roman" charset="0"/>
              </a:rPr>
              <a:pPr/>
              <a:t>31</a:t>
            </a:fld>
            <a:endParaRPr lang="en-US" altLang="x-none" sz="1100">
              <a:latin typeface="Times New Roman"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2094367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3</a:t>
            </a:fld>
            <a:endParaRPr lang="zh-CN" altLang="en-US"/>
          </a:p>
        </p:txBody>
      </p:sp>
    </p:spTree>
    <p:extLst>
      <p:ext uri="{BB962C8B-B14F-4D97-AF65-F5344CB8AC3E}">
        <p14:creationId xmlns:p14="http://schemas.microsoft.com/office/powerpoint/2010/main" val="853147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5514AECF-9062-F74E-9900-1642A89F97E3}" type="slidenum">
              <a:rPr lang="he-IL" altLang="x-none" sz="1100">
                <a:latin typeface="Times New Roman" charset="0"/>
              </a:rPr>
              <a:pPr/>
              <a:t>32</a:t>
            </a:fld>
            <a:endParaRPr lang="en-US" altLang="x-none" sz="1100">
              <a:latin typeface="Times New Roman"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281587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34</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879209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35</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359813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36</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60093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37</a:t>
            </a:fld>
            <a:endParaRPr lang="zh-CN" altLang="en-US"/>
          </a:p>
        </p:txBody>
      </p:sp>
    </p:spTree>
    <p:extLst>
      <p:ext uri="{BB962C8B-B14F-4D97-AF65-F5344CB8AC3E}">
        <p14:creationId xmlns:p14="http://schemas.microsoft.com/office/powerpoint/2010/main" val="2849264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6</a:t>
            </a:fld>
            <a:endParaRPr lang="zh-CN" altLang="en-US"/>
          </a:p>
        </p:txBody>
      </p:sp>
    </p:spTree>
    <p:extLst>
      <p:ext uri="{BB962C8B-B14F-4D97-AF65-F5344CB8AC3E}">
        <p14:creationId xmlns:p14="http://schemas.microsoft.com/office/powerpoint/2010/main" val="425240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7</a:t>
            </a:fld>
            <a:endParaRPr lang="zh-CN" altLang="en-US"/>
          </a:p>
        </p:txBody>
      </p:sp>
    </p:spTree>
    <p:extLst>
      <p:ext uri="{BB962C8B-B14F-4D97-AF65-F5344CB8AC3E}">
        <p14:creationId xmlns:p14="http://schemas.microsoft.com/office/powerpoint/2010/main" val="1869729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8</a:t>
            </a:fld>
            <a:endParaRPr lang="zh-CN" altLang="en-US"/>
          </a:p>
        </p:txBody>
      </p:sp>
    </p:spTree>
    <p:extLst>
      <p:ext uri="{BB962C8B-B14F-4D97-AF65-F5344CB8AC3E}">
        <p14:creationId xmlns:p14="http://schemas.microsoft.com/office/powerpoint/2010/main" val="868573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74BD284B-B014-46B8-93FA-E81AF4B04840}" type="slidenum">
              <a:rPr lang="he-IL" altLang="zh-CN" sz="1100" b="0">
                <a:latin typeface="Times New Roman" panose="02020603050405020304" pitchFamily="18" charset="0"/>
              </a:rPr>
              <a:pPr/>
              <a:t>9</a:t>
            </a:fld>
            <a:endParaRPr lang="en-US" altLang="zh-CN" sz="1100" b="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1217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631B1E87-59C4-44D7-B0EC-C209B6216060}" type="slidenum">
              <a:rPr lang="he-IL" altLang="zh-CN" sz="1100" b="0">
                <a:latin typeface="Times New Roman" panose="02020603050405020304" pitchFamily="18" charset="0"/>
              </a:rPr>
              <a:pPr/>
              <a:t>10</a:t>
            </a:fld>
            <a:endParaRPr lang="en-US" altLang="zh-CN" sz="1100" b="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606839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3D94ED78-04D7-4F4D-93BE-1982796E308E}" type="slidenum">
              <a:rPr lang="he-IL" altLang="zh-CN" sz="1100" b="0">
                <a:latin typeface="Times New Roman" panose="02020603050405020304" pitchFamily="18" charset="0"/>
              </a:rPr>
              <a:pPr/>
              <a:t>11</a:t>
            </a:fld>
            <a:endParaRPr lang="en-US" altLang="zh-CN" sz="1100" b="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402409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9/22/20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9/22/20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9/22/20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087CDB-41E7-824B-B595-145072E6A6D2}" type="datetimeFigureOut">
              <a:rPr lang="en-US" smtClean="0"/>
              <a:t>9/22/20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301784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684000" cy="533400"/>
          </a:xfrm>
        </p:spPr>
        <p:txBody>
          <a:bodyPr/>
          <a:lstStyle/>
          <a:p>
            <a:r>
              <a:rPr lang="en-US"/>
              <a:t>Click to edit Master title style</a:t>
            </a:r>
          </a:p>
        </p:txBody>
      </p:sp>
      <p:sp>
        <p:nvSpPr>
          <p:cNvPr id="3" name="Text Placeholder 2"/>
          <p:cNvSpPr>
            <a:spLocks noGrp="1"/>
          </p:cNvSpPr>
          <p:nvPr>
            <p:ph type="body" sz="half" idx="1"/>
          </p:nvPr>
        </p:nvSpPr>
        <p:spPr>
          <a:xfrm>
            <a:off x="304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46800" y="8382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46800" y="36957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732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9/22/20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9/22/20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9/22/20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9/22/20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9/22/20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9/22/20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9/22/20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9/22/20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itpress.mit.edu/sites/default/files/sicp/full-text/book/book-Z-H-26.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notesSlide" Target="../notesSlides/notesSlide8.xml"/><Relationship Id="rId7" Type="http://schemas.openxmlformats.org/officeDocument/2006/relationships/image" Target="../media/image9.w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vmlDrawing" Target="../drawings/vmlDrawing2.vml"/><Relationship Id="rId5" Type="http://schemas.openxmlformats.org/officeDocument/2006/relationships/image" Target="../media/image13.w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14.wmf"/><Relationship Id="rId4"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6.wmf"/><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5.wmf"/><Relationship Id="rId4"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notesSlide" Target="../notesSlides/notesSlide13.xml"/><Relationship Id="rId7"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18.png"/><Relationship Id="rId5" Type="http://schemas.openxmlformats.org/officeDocument/2006/relationships/image" Target="../media/image17.wmf"/><Relationship Id="rId4"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4.xml"/><Relationship Id="rId7" Type="http://schemas.openxmlformats.org/officeDocument/2006/relationships/image" Target="../media/image16.wmf"/><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19.wmf"/><Relationship Id="rId4" Type="http://schemas.openxmlformats.org/officeDocument/2006/relationships/oleObject" Target="../embeddings/oleObject9.bin"/></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5.xml"/><Relationship Id="rId7" Type="http://schemas.openxmlformats.org/officeDocument/2006/relationships/image" Target="../media/image16.wmf"/><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20.wmf"/><Relationship Id="rId4" Type="http://schemas.openxmlformats.org/officeDocument/2006/relationships/oleObject" Target="../embeddings/oleObject11.bin"/></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1I5ZMmrOfnA"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www.math.helsinki.fi/logic/sellc-2010/course/LectureIII.pdf"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23.wmf"/><Relationship Id="rId4" Type="http://schemas.openxmlformats.org/officeDocument/2006/relationships/oleObject" Target="../embeddings/oleObject13.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20.xml"/><Relationship Id="rId7" Type="http://schemas.openxmlformats.org/officeDocument/2006/relationships/image" Target="../media/image25.wmf"/><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24.wmf"/><Relationship Id="rId4" Type="http://schemas.openxmlformats.org/officeDocument/2006/relationships/oleObject" Target="../embeddings/oleObject14.bin"/><Relationship Id="rId9" Type="http://schemas.openxmlformats.org/officeDocument/2006/relationships/image" Target="../media/image26.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4.xml"/><Relationship Id="rId1" Type="http://schemas.openxmlformats.org/officeDocument/2006/relationships/vmlDrawing" Target="../drawings/vmlDrawing10.vml"/><Relationship Id="rId5" Type="http://schemas.openxmlformats.org/officeDocument/2006/relationships/image" Target="../media/image27.wmf"/><Relationship Id="rId4" Type="http://schemas.openxmlformats.org/officeDocument/2006/relationships/oleObject" Target="../embeddings/oleObject17.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vmlDrawing" Target="../drawings/vmlDrawing11.vml"/><Relationship Id="rId5" Type="http://schemas.openxmlformats.org/officeDocument/2006/relationships/image" Target="../media/image28.wmf"/><Relationship Id="rId4" Type="http://schemas.openxmlformats.org/officeDocument/2006/relationships/oleObject" Target="../embeddings/oleObject18.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vmlDrawing" Target="../drawings/vmlDrawing12.vml"/><Relationship Id="rId5" Type="http://schemas.openxmlformats.org/officeDocument/2006/relationships/image" Target="../media/image29.wmf"/><Relationship Id="rId4" Type="http://schemas.openxmlformats.org/officeDocument/2006/relationships/oleObject" Target="../embeddings/oleObject19.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vmlDrawing" Target="../drawings/vmlDrawing13.vml"/><Relationship Id="rId5" Type="http://schemas.openxmlformats.org/officeDocument/2006/relationships/image" Target="../media/image27.wmf"/><Relationship Id="rId4" Type="http://schemas.openxmlformats.org/officeDocument/2006/relationships/oleObject" Target="../embeddings/oleObject20.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27.xml"/><Relationship Id="rId7" Type="http://schemas.openxmlformats.org/officeDocument/2006/relationships/image" Target="../media/image29.wmf"/><Relationship Id="rId2" Type="http://schemas.openxmlformats.org/officeDocument/2006/relationships/slideLayout" Target="../slideLayouts/slideLayout14.xml"/><Relationship Id="rId1" Type="http://schemas.openxmlformats.org/officeDocument/2006/relationships/vmlDrawing" Target="../drawings/vmlDrawing14.vml"/><Relationship Id="rId6" Type="http://schemas.openxmlformats.org/officeDocument/2006/relationships/oleObject" Target="../embeddings/oleObject22.bin"/><Relationship Id="rId11" Type="http://schemas.openxmlformats.org/officeDocument/2006/relationships/image" Target="../media/image23.wmf"/><Relationship Id="rId5" Type="http://schemas.openxmlformats.org/officeDocument/2006/relationships/image" Target="../media/image28.wmf"/><Relationship Id="rId10" Type="http://schemas.openxmlformats.org/officeDocument/2006/relationships/oleObject" Target="../embeddings/oleObject13.bin"/><Relationship Id="rId4" Type="http://schemas.openxmlformats.org/officeDocument/2006/relationships/oleObject" Target="../embeddings/oleObject21.bin"/><Relationship Id="rId9" Type="http://schemas.openxmlformats.org/officeDocument/2006/relationships/image" Target="../media/image30.emf"/></Relationships>
</file>

<file path=ppt/slides/_rels/slide3.xml.rels><?xml version="1.0" encoding="UTF-8" standalone="yes"?>
<Relationships xmlns="http://schemas.openxmlformats.org/package/2006/relationships"><Relationship Id="rId3" Type="http://schemas.openxmlformats.org/officeDocument/2006/relationships/hyperlink" Target="https://youtu.be/gI-qXk7XojA"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www.visual6502.org/JSSim/index.html" TargetMode="External"/><Relationship Id="rId1" Type="http://schemas.openxmlformats.org/officeDocument/2006/relationships/slideLayout" Target="../slideLayouts/slideLayout14.xml"/><Relationship Id="rId5" Type="http://schemas.openxmlformats.org/officeDocument/2006/relationships/image" Target="../media/image34.tiff"/><Relationship Id="rId4" Type="http://schemas.openxmlformats.org/officeDocument/2006/relationships/image" Target="../media/image33.tiff"/></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openxmlformats.org/officeDocument/2006/relationships/image" Target="../media/image37.jpeg"/><Relationship Id="rId4" Type="http://schemas.openxmlformats.org/officeDocument/2006/relationships/image" Target="../media/image36.jpeg"/></Relationships>
</file>

<file path=ppt/slides/_rels/slide3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40.tiff"/></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310841"/>
            <a:ext cx="11360800" cy="1334344"/>
          </a:xfrm>
          <a:prstGeom prst="rect">
            <a:avLst/>
          </a:prstGeom>
        </p:spPr>
        <p:txBody>
          <a:bodyPr spcFirstLastPara="1" vert="horz" wrap="square" lIns="121900" tIns="121900" rIns="121900" bIns="121900" rtlCol="0" anchor="t" anchorCtr="0">
            <a:noAutofit/>
          </a:bodyPr>
          <a:lstStyle/>
          <a:p>
            <a:pPr>
              <a:spcBef>
                <a:spcPts val="0"/>
              </a:spcBef>
            </a:pPr>
            <a:r>
              <a:rPr lang="en" sz="3200" dirty="0"/>
              <a:t>Computational Thinking &amp; Systems Design</a:t>
            </a:r>
            <a:br>
              <a:rPr lang="en" sz="3200" dirty="0"/>
            </a:br>
            <a:br>
              <a:rPr lang="en-US" altLang="zh-CN" sz="3200" dirty="0"/>
            </a:br>
            <a:r>
              <a:rPr lang="en-US" altLang="zh-CN" sz="2400" dirty="0"/>
              <a:t>Lecture 02: from Logic to Arithmetic</a:t>
            </a:r>
            <a:endParaRPr sz="3200" dirty="0"/>
          </a:p>
        </p:txBody>
      </p:sp>
      <p:sp>
        <p:nvSpPr>
          <p:cNvPr id="55" name="Google Shape;55;p13"/>
          <p:cNvSpPr txBox="1">
            <a:spLocks noGrp="1"/>
          </p:cNvSpPr>
          <p:nvPr>
            <p:ph type="subTitle" idx="1"/>
          </p:nvPr>
        </p:nvSpPr>
        <p:spPr>
          <a:xfrm>
            <a:off x="415600" y="4961335"/>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dirty="0"/>
              <a:t>Ben Koo</a:t>
            </a:r>
            <a:endParaRPr dirty="0"/>
          </a:p>
          <a:p>
            <a:pPr>
              <a:spcBef>
                <a:spcPts val="0"/>
              </a:spcBef>
            </a:pPr>
            <a:r>
              <a:rPr lang="en" dirty="0"/>
              <a:t>September </a:t>
            </a:r>
            <a:r>
              <a:rPr lang="en-US" dirty="0"/>
              <a:t>22</a:t>
            </a:r>
            <a:r>
              <a:rPr lang="en" dirty="0"/>
              <a:t>, 2020</a:t>
            </a:r>
            <a:endParaRPr dirty="0"/>
          </a:p>
        </p:txBody>
      </p:sp>
      <p:pic>
        <p:nvPicPr>
          <p:cNvPr id="15362" name="Picture 2">
            <a:hlinkClick r:id="rId3"/>
            <a:extLst>
              <a:ext uri="{FF2B5EF4-FFF2-40B4-BE49-F238E27FC236}">
                <a16:creationId xmlns:a16="http://schemas.microsoft.com/office/drawing/2014/main" id="{91685583-89C2-3D44-A561-DED8C4CCC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6334" y="2125134"/>
            <a:ext cx="6519333" cy="2607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913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a:grpSpLocks/>
          </p:cNvGrpSpPr>
          <p:nvPr/>
        </p:nvGrpSpPr>
        <p:grpSpPr bwMode="auto">
          <a:xfrm>
            <a:off x="5159376" y="3141664"/>
            <a:ext cx="5006975" cy="3108325"/>
            <a:chOff x="1488" y="1710"/>
            <a:chExt cx="3472" cy="2325"/>
          </a:xfrm>
        </p:grpSpPr>
        <p:grpSp>
          <p:nvGrpSpPr>
            <p:cNvPr id="91145" name="Group 38"/>
            <p:cNvGrpSpPr>
              <a:grpSpLocks/>
            </p:cNvGrpSpPr>
            <p:nvPr/>
          </p:nvGrpSpPr>
          <p:grpSpPr bwMode="auto">
            <a:xfrm>
              <a:off x="1488" y="1968"/>
              <a:ext cx="3472" cy="2067"/>
              <a:chOff x="1488" y="1968"/>
              <a:chExt cx="3472" cy="2067"/>
            </a:xfrm>
          </p:grpSpPr>
          <p:graphicFrame>
            <p:nvGraphicFramePr>
              <p:cNvPr id="91147" name="Object 24"/>
              <p:cNvGraphicFramePr>
                <a:graphicFrameLocks noChangeAspect="1"/>
              </p:cNvGraphicFramePr>
              <p:nvPr/>
            </p:nvGraphicFramePr>
            <p:xfrm>
              <a:off x="1488" y="1968"/>
              <a:ext cx="3456" cy="1806"/>
            </p:xfrm>
            <a:graphic>
              <a:graphicData uri="http://schemas.openxmlformats.org/presentationml/2006/ole">
                <mc:AlternateContent xmlns:mc="http://schemas.openxmlformats.org/markup-compatibility/2006">
                  <mc:Choice xmlns:v="urn:schemas-microsoft-com:vml" Requires="v">
                    <p:oleObj spid="_x0000_s1319" r:id="rId4" imgW="9040368" imgH="3660648" progId="Visio.Drawing.6">
                      <p:embed/>
                    </p:oleObj>
                  </mc:Choice>
                  <mc:Fallback>
                    <p:oleObj r:id="rId4" imgW="9040368" imgH="3660648" progId="Visio.Drawing.6">
                      <p:embed/>
                      <p:pic>
                        <p:nvPicPr>
                          <p:cNvPr id="91147" name="Object 24"/>
                          <p:cNvPicPr>
                            <a:picLocks noChangeAspect="1" noChangeArrowheads="1"/>
                          </p:cNvPicPr>
                          <p:nvPr/>
                        </p:nvPicPr>
                        <p:blipFill>
                          <a:blip r:embed="rId5">
                            <a:extLst>
                              <a:ext uri="{28A0092B-C50C-407E-A947-70E740481C1C}">
                                <a14:useLocalDpi xmlns:a14="http://schemas.microsoft.com/office/drawing/2010/main" val="0"/>
                              </a:ext>
                            </a:extLst>
                          </a:blip>
                          <a:srcRect l="4460" r="17877"/>
                          <a:stretch>
                            <a:fillRect/>
                          </a:stretch>
                        </p:blipFill>
                        <p:spPr bwMode="auto">
                          <a:xfrm>
                            <a:off x="1488" y="1968"/>
                            <a:ext cx="3456" cy="18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91148" name="Rectangle 18" descr="Bouquet"/>
              <p:cNvSpPr>
                <a:spLocks noChangeArrowheads="1"/>
              </p:cNvSpPr>
              <p:nvPr/>
            </p:nvSpPr>
            <p:spPr bwMode="auto">
              <a:xfrm>
                <a:off x="1792" y="3783"/>
                <a:ext cx="3168"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600">
                    <a:latin typeface="Comic Sans MS" panose="030F0702030302020204" pitchFamily="66" charset="0"/>
                    <a:cs typeface="Times New Roman" panose="02020603050405020304" pitchFamily="18" charset="0"/>
                  </a:rPr>
                  <a:t>Xor(a,b) = Or(And(a,Not(b)),And(Not(a),b)))</a:t>
                </a:r>
                <a:r>
                  <a:rPr lang="en-US" altLang="zh-CN" sz="1600">
                    <a:latin typeface="Times New Roman" panose="02020603050405020304" pitchFamily="18" charset="0"/>
                    <a:cs typeface="Times New Roman" panose="02020603050405020304" pitchFamily="18" charset="0"/>
                  </a:rPr>
                  <a:t> </a:t>
                </a:r>
                <a:endParaRPr lang="en-US" altLang="zh-CN" sz="1600">
                  <a:latin typeface="Times New Roman" panose="02020603050405020304" pitchFamily="18" charset="0"/>
                </a:endParaRPr>
              </a:p>
            </p:txBody>
          </p:sp>
        </p:grpSp>
        <p:sp>
          <p:nvSpPr>
            <p:cNvPr id="91146" name="Rectangle 21"/>
            <p:cNvSpPr>
              <a:spLocks noChangeArrowheads="1"/>
            </p:cNvSpPr>
            <p:nvPr/>
          </p:nvSpPr>
          <p:spPr bwMode="auto">
            <a:xfrm>
              <a:off x="2448" y="1710"/>
              <a:ext cx="167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200000"/>
                </a:lnSpc>
                <a:spcBef>
                  <a:spcPct val="30000"/>
                </a:spcBef>
                <a:buClr>
                  <a:srgbClr val="006600"/>
                </a:buClr>
                <a:buSzPct val="100000"/>
                <a:buFont typeface="Wingdings" panose="05000000000000000000" pitchFamily="2" charset="2"/>
                <a:buNone/>
              </a:pPr>
              <a:r>
                <a:rPr lang="en-US" altLang="zh-CN" sz="1600">
                  <a:solidFill>
                    <a:srgbClr val="990033"/>
                  </a:solidFill>
                  <a:latin typeface="Comic Sans MS" panose="030F0702030302020204" pitchFamily="66" charset="0"/>
                  <a:cs typeface="Arial" panose="020B0604020202020204" pitchFamily="34" charset="0"/>
                </a:rPr>
                <a:t>Implementation</a:t>
              </a:r>
            </a:p>
          </p:txBody>
        </p:sp>
      </p:grpSp>
      <p:grpSp>
        <p:nvGrpSpPr>
          <p:cNvPr id="4" name="Group 36"/>
          <p:cNvGrpSpPr>
            <a:grpSpLocks/>
          </p:cNvGrpSpPr>
          <p:nvPr/>
        </p:nvGrpSpPr>
        <p:grpSpPr bwMode="auto">
          <a:xfrm>
            <a:off x="1627188" y="1524000"/>
            <a:ext cx="2735262" cy="3352800"/>
            <a:chOff x="-176" y="1238"/>
            <a:chExt cx="1723" cy="2112"/>
          </a:xfrm>
        </p:grpSpPr>
        <p:graphicFrame>
          <p:nvGraphicFramePr>
            <p:cNvPr id="91143" name="Object 23"/>
            <p:cNvGraphicFramePr>
              <a:graphicFrameLocks noChangeAspect="1"/>
            </p:cNvGraphicFramePr>
            <p:nvPr/>
          </p:nvGraphicFramePr>
          <p:xfrm>
            <a:off x="-176" y="1526"/>
            <a:ext cx="1723" cy="1824"/>
          </p:xfrm>
          <a:graphic>
            <a:graphicData uri="http://schemas.openxmlformats.org/presentationml/2006/ole">
              <mc:AlternateContent xmlns:mc="http://schemas.openxmlformats.org/markup-compatibility/2006">
                <mc:Choice xmlns:v="urn:schemas-microsoft-com:vml" Requires="v">
                  <p:oleObj spid="_x0000_s1320" r:id="rId6" imgW="2914650" imgH="2924175" progId="Visio.Drawing.6">
                    <p:embed/>
                  </p:oleObj>
                </mc:Choice>
                <mc:Fallback>
                  <p:oleObj r:id="rId6" imgW="2914650" imgH="2924175" progId="Visio.Drawing.6">
                    <p:embed/>
                    <p:pic>
                      <p:nvPicPr>
                        <p:cNvPr id="91143"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 y="1526"/>
                          <a:ext cx="1723" cy="1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91144" name="Rectangle 22"/>
            <p:cNvSpPr>
              <a:spLocks noChangeArrowheads="1"/>
            </p:cNvSpPr>
            <p:nvPr/>
          </p:nvSpPr>
          <p:spPr bwMode="auto">
            <a:xfrm>
              <a:off x="-102" y="1238"/>
              <a:ext cx="95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200000"/>
                </a:lnSpc>
                <a:spcBef>
                  <a:spcPct val="30000"/>
                </a:spcBef>
                <a:buClr>
                  <a:srgbClr val="006600"/>
                </a:buClr>
                <a:buSzPct val="100000"/>
                <a:buFont typeface="Wingdings" panose="05000000000000000000" pitchFamily="2" charset="2"/>
                <a:buNone/>
              </a:pPr>
              <a:r>
                <a:rPr lang="en-US" altLang="zh-CN" sz="1600" dirty="0">
                  <a:solidFill>
                    <a:srgbClr val="990033"/>
                  </a:solidFill>
                  <a:latin typeface="Comic Sans MS" panose="030F0702030302020204" pitchFamily="66" charset="0"/>
                  <a:cs typeface="Arial" panose="020B0604020202020204" pitchFamily="34" charset="0"/>
                </a:rPr>
                <a:t>Interface</a:t>
              </a:r>
            </a:p>
          </p:txBody>
        </p:sp>
      </p:grpSp>
      <p:grpSp>
        <p:nvGrpSpPr>
          <p:cNvPr id="5" name="Group 34"/>
          <p:cNvGrpSpPr>
            <a:grpSpLocks/>
          </p:cNvGrpSpPr>
          <p:nvPr/>
        </p:nvGrpSpPr>
        <p:grpSpPr bwMode="auto">
          <a:xfrm>
            <a:off x="5597775" y="342326"/>
            <a:ext cx="3962400" cy="2971800"/>
            <a:chOff x="3408" y="48"/>
            <a:chExt cx="2496" cy="1872"/>
          </a:xfrm>
        </p:grpSpPr>
        <p:pic>
          <p:nvPicPr>
            <p:cNvPr id="91141" name="Picture 32" descr="Claude Shannon"/>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189" y="48"/>
              <a:ext cx="851" cy="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1142" name="Rectangle 33"/>
            <p:cNvSpPr>
              <a:spLocks noChangeArrowheads="1"/>
            </p:cNvSpPr>
            <p:nvPr/>
          </p:nvSpPr>
          <p:spPr bwMode="auto">
            <a:xfrm>
              <a:off x="3408" y="1296"/>
              <a:ext cx="2496" cy="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lnSpc>
                  <a:spcPct val="90000"/>
                </a:lnSpc>
                <a:spcBef>
                  <a:spcPct val="60000"/>
                </a:spcBef>
                <a:buClr>
                  <a:srgbClr val="006600"/>
                </a:buClr>
                <a:buSzPct val="100000"/>
                <a:buFont typeface="Wingdings" panose="05000000000000000000" pitchFamily="2" charset="2"/>
                <a:buNone/>
              </a:pPr>
              <a:r>
                <a:rPr lang="en-US" altLang="zh-CN" sz="1600" dirty="0">
                  <a:solidFill>
                    <a:srgbClr val="003399"/>
                  </a:solidFill>
                  <a:latin typeface="Comic Sans MS" panose="030F0702030302020204" pitchFamily="66" charset="0"/>
                </a:rPr>
                <a:t>Claude Shannon, 1916-2001</a:t>
              </a:r>
            </a:p>
            <a:p>
              <a:pPr algn="ctr">
                <a:lnSpc>
                  <a:spcPct val="90000"/>
                </a:lnSpc>
                <a:spcBef>
                  <a:spcPct val="60000"/>
                </a:spcBef>
                <a:buClr>
                  <a:srgbClr val="006600"/>
                </a:buClr>
                <a:buSzPct val="100000"/>
                <a:buFont typeface="Wingdings" panose="05000000000000000000" pitchFamily="2" charset="2"/>
                <a:buNone/>
              </a:pPr>
              <a:r>
                <a:rPr lang="en-US" altLang="zh-CN" sz="1600" i="1" dirty="0">
                  <a:solidFill>
                    <a:srgbClr val="003399"/>
                  </a:solidFill>
                  <a:latin typeface="Comic Sans MS" panose="030F0702030302020204" pitchFamily="66" charset="0"/>
                </a:rPr>
                <a:t>(</a:t>
              </a:r>
              <a:r>
                <a:rPr lang="en-US" altLang="en-US" sz="1600" i="1" dirty="0">
                  <a:solidFill>
                    <a:srgbClr val="003399"/>
                  </a:solidFill>
                  <a:latin typeface="Comic Sans MS" panose="030F0702030302020204" pitchFamily="66" charset="0"/>
                </a:rPr>
                <a:t>“</a:t>
              </a:r>
              <a:r>
                <a:rPr lang="en-US" altLang="zh-CN" sz="1600" i="1" dirty="0">
                  <a:solidFill>
                    <a:srgbClr val="003399"/>
                  </a:solidFill>
                  <a:latin typeface="Comic Sans MS" panose="030F0702030302020204" pitchFamily="66" charset="0"/>
                </a:rPr>
                <a:t>Symbolic Analysis of Relay and Switching Circuits</a:t>
              </a:r>
              <a:r>
                <a:rPr lang="en-US" altLang="en-US" sz="1600" i="1" dirty="0">
                  <a:solidFill>
                    <a:srgbClr val="003399"/>
                  </a:solidFill>
                  <a:latin typeface="Comic Sans MS" panose="030F0702030302020204" pitchFamily="66" charset="0"/>
                </a:rPr>
                <a:t>”</a:t>
              </a:r>
              <a:r>
                <a:rPr lang="en-US" altLang="ja-JP" sz="1800" dirty="0">
                  <a:solidFill>
                    <a:srgbClr val="003399"/>
                  </a:solidFill>
                  <a:latin typeface="Comic Sans MS" panose="030F0702030302020204" pitchFamily="66" charset="0"/>
                </a:rPr>
                <a:t> )</a:t>
              </a:r>
            </a:p>
            <a:p>
              <a:pPr algn="ctr">
                <a:lnSpc>
                  <a:spcPct val="90000"/>
                </a:lnSpc>
                <a:spcBef>
                  <a:spcPct val="60000"/>
                </a:spcBef>
                <a:buClr>
                  <a:srgbClr val="006600"/>
                </a:buClr>
                <a:buSzPct val="100000"/>
                <a:buFont typeface="Wingdings" panose="05000000000000000000" pitchFamily="2" charset="2"/>
                <a:buNone/>
              </a:pPr>
              <a:endParaRPr lang="en-US" altLang="zh-CN" sz="1800" dirty="0">
                <a:solidFill>
                  <a:srgbClr val="003399"/>
                </a:solidFill>
                <a:latin typeface="Comic Sans MS" panose="030F0702030302020204" pitchFamily="66" charset="0"/>
              </a:endParaRPr>
            </a:p>
            <a:p>
              <a:pPr algn="ctr">
                <a:lnSpc>
                  <a:spcPct val="90000"/>
                </a:lnSpc>
                <a:spcBef>
                  <a:spcPct val="60000"/>
                </a:spcBef>
                <a:buClr>
                  <a:srgbClr val="006600"/>
                </a:buClr>
                <a:buSzPct val="100000"/>
                <a:buFont typeface="Wingdings" panose="05000000000000000000" pitchFamily="2" charset="2"/>
                <a:buChar char="n"/>
              </a:pPr>
              <a:endParaRPr lang="en-US" altLang="zh-CN" sz="1800" dirty="0">
                <a:solidFill>
                  <a:srgbClr val="990000"/>
                </a:solidFill>
                <a:latin typeface="Comic Sans MS" panose="030F0702030302020204" pitchFamily="66" charset="0"/>
              </a:endParaRPr>
            </a:p>
          </p:txBody>
        </p:sp>
      </p:grpSp>
      <p:sp>
        <p:nvSpPr>
          <p:cNvPr id="23" name="文本框 22"/>
          <p:cNvSpPr txBox="1"/>
          <p:nvPr/>
        </p:nvSpPr>
        <p:spPr>
          <a:xfrm>
            <a:off x="1168400" y="413214"/>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Gate logic</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53273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7091" name="Rectangle 3"/>
          <p:cNvSpPr>
            <a:spLocks noGrp="1" noChangeArrowheads="1"/>
          </p:cNvSpPr>
          <p:nvPr>
            <p:ph type="body" idx="1"/>
          </p:nvPr>
        </p:nvSpPr>
        <p:spPr>
          <a:xfrm>
            <a:off x="1790700" y="1053358"/>
            <a:ext cx="8610600" cy="457200"/>
          </a:xfrm>
        </p:spPr>
        <p:txBody>
          <a:bodyPr/>
          <a:lstStyle/>
          <a:p>
            <a:r>
              <a:rPr lang="en-US" altLang="zh-CN" sz="1800" dirty="0">
                <a:latin typeface="Comic Sans MS" panose="030F0702030302020204" pitchFamily="66" charset="0"/>
              </a:rPr>
              <a:t>Gate logic – a gate architecture designed to implement a Boolean function</a:t>
            </a:r>
          </a:p>
        </p:txBody>
      </p:sp>
      <p:grpSp>
        <p:nvGrpSpPr>
          <p:cNvPr id="2" name="Group 14"/>
          <p:cNvGrpSpPr>
            <a:grpSpLocks/>
          </p:cNvGrpSpPr>
          <p:nvPr/>
        </p:nvGrpSpPr>
        <p:grpSpPr bwMode="auto">
          <a:xfrm>
            <a:off x="1752600" y="1600200"/>
            <a:ext cx="8610600" cy="1219200"/>
            <a:chOff x="144" y="1008"/>
            <a:chExt cx="5424" cy="768"/>
          </a:xfrm>
        </p:grpSpPr>
        <p:pic>
          <p:nvPicPr>
            <p:cNvPr id="89096" name="Picture 5" descr="Bouque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0" y="1248"/>
              <a:ext cx="4800" cy="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89097" name="Rectangle 7"/>
            <p:cNvSpPr>
              <a:spLocks noChangeArrowheads="1"/>
            </p:cNvSpPr>
            <p:nvPr/>
          </p:nvSpPr>
          <p:spPr bwMode="auto">
            <a:xfrm>
              <a:off x="144" y="1008"/>
              <a:ext cx="5424" cy="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90000"/>
                </a:lnSpc>
                <a:spcBef>
                  <a:spcPct val="60000"/>
                </a:spcBef>
                <a:buClr>
                  <a:srgbClr val="006600"/>
                </a:buClr>
                <a:buSzPct val="100000"/>
                <a:buFont typeface="Wingdings" panose="05000000000000000000" pitchFamily="2" charset="2"/>
                <a:buChar char="n"/>
              </a:pPr>
              <a:r>
                <a:rPr lang="en-US" altLang="zh-CN" sz="1800">
                  <a:latin typeface="Comic Sans MS" panose="030F0702030302020204" pitchFamily="66" charset="0"/>
                </a:rPr>
                <a:t>Elementary gates:</a:t>
              </a:r>
            </a:p>
          </p:txBody>
        </p:sp>
      </p:grpSp>
      <p:grpSp>
        <p:nvGrpSpPr>
          <p:cNvPr id="3" name="Group 15"/>
          <p:cNvGrpSpPr>
            <a:grpSpLocks/>
          </p:cNvGrpSpPr>
          <p:nvPr/>
        </p:nvGrpSpPr>
        <p:grpSpPr bwMode="auto">
          <a:xfrm>
            <a:off x="1752600" y="3200400"/>
            <a:ext cx="8610600" cy="2362200"/>
            <a:chOff x="144" y="2016"/>
            <a:chExt cx="5424" cy="1488"/>
          </a:xfrm>
        </p:grpSpPr>
        <p:pic>
          <p:nvPicPr>
            <p:cNvPr id="89094" name="Picture 6" descr="Bouquet"/>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4" y="2208"/>
              <a:ext cx="3936" cy="12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89095" name="Rectangle 8"/>
            <p:cNvSpPr>
              <a:spLocks noChangeArrowheads="1"/>
            </p:cNvSpPr>
            <p:nvPr/>
          </p:nvSpPr>
          <p:spPr bwMode="auto">
            <a:xfrm>
              <a:off x="144" y="2016"/>
              <a:ext cx="5424" cy="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90000"/>
                </a:lnSpc>
                <a:spcBef>
                  <a:spcPct val="60000"/>
                </a:spcBef>
                <a:buClr>
                  <a:srgbClr val="006600"/>
                </a:buClr>
                <a:buSzPct val="100000"/>
                <a:buFont typeface="Wingdings" panose="05000000000000000000" pitchFamily="2" charset="2"/>
                <a:buChar char="n"/>
              </a:pPr>
              <a:r>
                <a:rPr lang="en-US" altLang="zh-CN" sz="1800">
                  <a:latin typeface="Comic Sans MS" panose="030F0702030302020204" pitchFamily="66" charset="0"/>
                </a:rPr>
                <a:t>Composite gates:</a:t>
              </a:r>
            </a:p>
          </p:txBody>
        </p:sp>
      </p:grpSp>
      <p:sp>
        <p:nvSpPr>
          <p:cNvPr id="217097" name="Rectangle 9"/>
          <p:cNvSpPr>
            <a:spLocks noChangeArrowheads="1"/>
          </p:cNvSpPr>
          <p:nvPr/>
        </p:nvSpPr>
        <p:spPr bwMode="auto">
          <a:xfrm>
            <a:off x="1828800" y="5867400"/>
            <a:ext cx="808355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90000"/>
              </a:lnSpc>
              <a:spcBef>
                <a:spcPct val="60000"/>
              </a:spcBef>
              <a:buClr>
                <a:srgbClr val="006600"/>
              </a:buClr>
              <a:buSzPct val="100000"/>
              <a:buFont typeface="Wingdings" panose="05000000000000000000" pitchFamily="2" charset="2"/>
              <a:buChar char="n"/>
            </a:pPr>
            <a:r>
              <a:rPr lang="en-US" altLang="zh-CN" sz="1800" u="sng">
                <a:latin typeface="Comic Sans MS" panose="030F0702030302020204" pitchFamily="66" charset="0"/>
              </a:rPr>
              <a:t>Important distinction:</a:t>
            </a:r>
            <a:r>
              <a:rPr lang="en-US" altLang="zh-CN" sz="1800">
                <a:latin typeface="Comic Sans MS" panose="030F0702030302020204" pitchFamily="66" charset="0"/>
              </a:rPr>
              <a:t> Interface (</a:t>
            </a:r>
            <a:r>
              <a:rPr lang="en-US" altLang="zh-CN" sz="1800" i="1">
                <a:solidFill>
                  <a:srgbClr val="990033"/>
                </a:solidFill>
                <a:latin typeface="Comic Sans MS" panose="030F0702030302020204" pitchFamily="66" charset="0"/>
              </a:rPr>
              <a:t>what</a:t>
            </a:r>
            <a:r>
              <a:rPr lang="en-US" altLang="zh-CN" sz="1800">
                <a:latin typeface="Comic Sans MS" panose="030F0702030302020204" pitchFamily="66" charset="0"/>
              </a:rPr>
              <a:t>) VS implementation (</a:t>
            </a:r>
            <a:r>
              <a:rPr lang="en-US" altLang="zh-CN" sz="1800" i="1">
                <a:solidFill>
                  <a:srgbClr val="990033"/>
                </a:solidFill>
                <a:latin typeface="Comic Sans MS" panose="030F0702030302020204" pitchFamily="66" charset="0"/>
              </a:rPr>
              <a:t>how</a:t>
            </a:r>
            <a:r>
              <a:rPr lang="en-US" altLang="zh-CN" sz="1800">
                <a:latin typeface="Comic Sans MS" panose="030F0702030302020204" pitchFamily="66" charset="0"/>
              </a:rPr>
              <a:t>).</a:t>
            </a:r>
          </a:p>
        </p:txBody>
      </p:sp>
      <p:sp>
        <p:nvSpPr>
          <p:cNvPr id="20" name="文本框 19"/>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Gate logic</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37590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0579" name="Rectangle 3"/>
          <p:cNvSpPr>
            <a:spLocks noGrp="1" noChangeArrowheads="1"/>
          </p:cNvSpPr>
          <p:nvPr>
            <p:ph type="body" idx="1"/>
          </p:nvPr>
        </p:nvSpPr>
        <p:spPr>
          <a:xfrm>
            <a:off x="1992313" y="4652963"/>
            <a:ext cx="7245350" cy="838200"/>
          </a:xfrm>
        </p:spPr>
        <p:txBody>
          <a:bodyPr>
            <a:normAutofit fontScale="92500" lnSpcReduction="20000"/>
          </a:bodyPr>
          <a:lstStyle/>
          <a:p>
            <a:pPr marL="0" indent="0">
              <a:buNone/>
            </a:pPr>
            <a:r>
              <a:rPr lang="en-US" altLang="zh-CN" u="sng">
                <a:latin typeface="Comic Sans MS" panose="030F0702030302020204" pitchFamily="66" charset="0"/>
              </a:rPr>
              <a:t>Proposed Implementation:</a:t>
            </a:r>
            <a:r>
              <a:rPr lang="en-US" altLang="zh-CN">
                <a:latin typeface="Comic Sans MS" panose="030F0702030302020204" pitchFamily="66" charset="0"/>
              </a:rPr>
              <a:t> based on Not, And, Or gates.</a:t>
            </a:r>
          </a:p>
        </p:txBody>
      </p:sp>
      <p:grpSp>
        <p:nvGrpSpPr>
          <p:cNvPr id="12" name="Group 11"/>
          <p:cNvGrpSpPr>
            <a:grpSpLocks/>
          </p:cNvGrpSpPr>
          <p:nvPr/>
        </p:nvGrpSpPr>
        <p:grpSpPr bwMode="auto">
          <a:xfrm>
            <a:off x="2166939" y="1354139"/>
            <a:ext cx="5513387" cy="2651125"/>
            <a:chOff x="642392" y="908720"/>
            <a:chExt cx="5513784" cy="2651348"/>
          </a:xfrm>
        </p:grpSpPr>
        <p:graphicFrame>
          <p:nvGraphicFramePr>
            <p:cNvPr id="97288" name="Object 5"/>
            <p:cNvGraphicFramePr>
              <a:graphicFrameLocks noChangeAspect="1"/>
            </p:cNvGraphicFramePr>
            <p:nvPr/>
          </p:nvGraphicFramePr>
          <p:xfrm>
            <a:off x="2879576" y="1500188"/>
            <a:ext cx="3276600" cy="1905000"/>
          </p:xfrm>
          <a:graphic>
            <a:graphicData uri="http://schemas.openxmlformats.org/presentationml/2006/ole">
              <mc:AlternateContent xmlns:mc="http://schemas.openxmlformats.org/markup-compatibility/2006">
                <mc:Choice xmlns:v="urn:schemas-microsoft-com:vml" Requires="v">
                  <p:oleObj spid="_x0000_s3220" r:id="rId4" imgW="4286250" imgH="2114550" progId="Visio.Drawing.6">
                    <p:embed/>
                  </p:oleObj>
                </mc:Choice>
                <mc:Fallback>
                  <p:oleObj r:id="rId4" imgW="4286250" imgH="2114550" progId="Visio.Drawing.6">
                    <p:embed/>
                    <p:pic>
                      <p:nvPicPr>
                        <p:cNvPr id="97288" name="Object 5"/>
                        <p:cNvPicPr>
                          <a:picLocks noChangeAspect="1" noChangeArrowheads="1"/>
                        </p:cNvPicPr>
                        <p:nvPr/>
                      </p:nvPicPr>
                      <p:blipFill>
                        <a:blip r:embed="rId5">
                          <a:extLst>
                            <a:ext uri="{28A0092B-C50C-407E-A947-70E740481C1C}">
                              <a14:useLocalDpi xmlns:a14="http://schemas.microsoft.com/office/drawing/2010/main" val="0"/>
                            </a:ext>
                          </a:extLst>
                        </a:blip>
                        <a:srcRect r="15224" b="6717"/>
                        <a:stretch>
                          <a:fillRect/>
                        </a:stretch>
                      </p:blipFill>
                      <p:spPr bwMode="auto">
                        <a:xfrm>
                          <a:off x="2879576" y="1500188"/>
                          <a:ext cx="32766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0250" name="Text Box 70"/>
            <p:cNvSpPr txBox="1">
              <a:spLocks noChangeArrowheads="1"/>
            </p:cNvSpPr>
            <p:nvPr/>
          </p:nvSpPr>
          <p:spPr bwMode="auto">
            <a:xfrm>
              <a:off x="642392" y="908720"/>
              <a:ext cx="1944827" cy="2651348"/>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50000"/>
                </a:lnSpc>
                <a:spcBef>
                  <a:spcPts val="1200"/>
                </a:spcBef>
                <a:defRPr/>
              </a:pPr>
              <a:r>
                <a:rPr lang="en-US" sz="1600">
                  <a:solidFill>
                    <a:srgbClr val="A50021"/>
                  </a:solidFill>
                  <a:latin typeface="Courier New" charset="0"/>
                  <a:cs typeface="Courier New" charset="0"/>
                </a:rPr>
                <a:t>a  b sel  out</a:t>
              </a:r>
              <a:r>
                <a:rPr lang="en-US" sz="1600">
                  <a:latin typeface="Courier New" charset="0"/>
                  <a:cs typeface="Courier New" charset="0"/>
                </a:rPr>
                <a:t> </a:t>
              </a:r>
            </a:p>
            <a:p>
              <a:pPr>
                <a:lnSpc>
                  <a:spcPct val="50000"/>
                </a:lnSpc>
                <a:spcBef>
                  <a:spcPts val="1200"/>
                </a:spcBef>
                <a:defRPr/>
              </a:pPr>
              <a:r>
                <a:rPr lang="en-US" sz="1600">
                  <a:latin typeface="Courier New" charset="0"/>
                  <a:cs typeface="Courier New" charset="0"/>
                </a:rPr>
                <a:t>0  0  0   0</a:t>
              </a:r>
            </a:p>
            <a:p>
              <a:pPr>
                <a:lnSpc>
                  <a:spcPct val="50000"/>
                </a:lnSpc>
                <a:spcBef>
                  <a:spcPts val="1200"/>
                </a:spcBef>
                <a:defRPr/>
              </a:pPr>
              <a:r>
                <a:rPr lang="en-US" sz="1600">
                  <a:latin typeface="Courier New" charset="0"/>
                  <a:cs typeface="Courier New" charset="0"/>
                </a:rPr>
                <a:t>0  0  1   0 </a:t>
              </a:r>
            </a:p>
            <a:p>
              <a:pPr>
                <a:lnSpc>
                  <a:spcPct val="50000"/>
                </a:lnSpc>
                <a:spcBef>
                  <a:spcPts val="1200"/>
                </a:spcBef>
                <a:defRPr/>
              </a:pPr>
              <a:r>
                <a:rPr lang="en-US" sz="1600">
                  <a:latin typeface="Courier New" charset="0"/>
                  <a:cs typeface="Courier New" charset="0"/>
                </a:rPr>
                <a:t>0  1  0   0</a:t>
              </a:r>
            </a:p>
            <a:p>
              <a:pPr>
                <a:lnSpc>
                  <a:spcPct val="50000"/>
                </a:lnSpc>
                <a:spcBef>
                  <a:spcPts val="1200"/>
                </a:spcBef>
                <a:defRPr/>
              </a:pPr>
              <a:r>
                <a:rPr lang="en-US" sz="1600">
                  <a:latin typeface="Courier New" charset="0"/>
                  <a:cs typeface="Courier New" charset="0"/>
                </a:rPr>
                <a:t>0  1  1   1</a:t>
              </a:r>
            </a:p>
            <a:p>
              <a:pPr>
                <a:lnSpc>
                  <a:spcPct val="50000"/>
                </a:lnSpc>
                <a:spcBef>
                  <a:spcPts val="1200"/>
                </a:spcBef>
                <a:defRPr/>
              </a:pPr>
              <a:r>
                <a:rPr lang="en-US" sz="1600">
                  <a:latin typeface="Courier New" charset="0"/>
                  <a:cs typeface="Courier New" charset="0"/>
                </a:rPr>
                <a:t>1  0  0   1</a:t>
              </a:r>
            </a:p>
            <a:p>
              <a:pPr>
                <a:lnSpc>
                  <a:spcPct val="50000"/>
                </a:lnSpc>
                <a:spcBef>
                  <a:spcPts val="1200"/>
                </a:spcBef>
                <a:defRPr/>
              </a:pPr>
              <a:r>
                <a:rPr lang="en-US" sz="1600">
                  <a:latin typeface="Courier New" charset="0"/>
                  <a:cs typeface="Courier New" charset="0"/>
                </a:rPr>
                <a:t>1  0  1   0</a:t>
              </a:r>
            </a:p>
            <a:p>
              <a:pPr>
                <a:lnSpc>
                  <a:spcPct val="50000"/>
                </a:lnSpc>
                <a:spcBef>
                  <a:spcPts val="1200"/>
                </a:spcBef>
                <a:defRPr/>
              </a:pPr>
              <a:r>
                <a:rPr lang="en-US" sz="1600">
                  <a:latin typeface="Courier New" charset="0"/>
                  <a:cs typeface="Courier New" charset="0"/>
                </a:rPr>
                <a:t>1  1  0   1</a:t>
              </a:r>
            </a:p>
            <a:p>
              <a:pPr>
                <a:lnSpc>
                  <a:spcPct val="50000"/>
                </a:lnSpc>
                <a:spcBef>
                  <a:spcPts val="1200"/>
                </a:spcBef>
                <a:buFontTx/>
                <a:buAutoNum type="arabicPlain"/>
                <a:defRPr/>
              </a:pPr>
              <a:r>
                <a:rPr lang="en-US" sz="1600">
                  <a:latin typeface="Courier New" charset="0"/>
                  <a:cs typeface="Courier New" charset="0"/>
                </a:rPr>
                <a:t>1  1   1</a:t>
              </a:r>
            </a:p>
          </p:txBody>
        </p:sp>
        <p:sp>
          <p:nvSpPr>
            <p:cNvPr id="97290" name="Line 72"/>
            <p:cNvSpPr>
              <a:spLocks noChangeShapeType="1"/>
            </p:cNvSpPr>
            <p:nvPr/>
          </p:nvSpPr>
          <p:spPr bwMode="auto">
            <a:xfrm>
              <a:off x="642392" y="1255812"/>
              <a:ext cx="1944216"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nchor="ctr">
              <a:spAutoFit/>
            </a:bodyPr>
            <a:lstStyle/>
            <a:p>
              <a:endParaRPr lang="zh-CN" altLang="en-US"/>
            </a:p>
          </p:txBody>
        </p:sp>
        <p:cxnSp>
          <p:nvCxnSpPr>
            <p:cNvPr id="97291" name="Straight Connector 4"/>
            <p:cNvCxnSpPr>
              <a:cxnSpLocks noChangeShapeType="1"/>
            </p:cNvCxnSpPr>
            <p:nvPr/>
          </p:nvCxnSpPr>
          <p:spPr bwMode="auto">
            <a:xfrm>
              <a:off x="1938536" y="908720"/>
              <a:ext cx="0" cy="26513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cxnSp>
      </p:grpSp>
      <p:grpSp>
        <p:nvGrpSpPr>
          <p:cNvPr id="11" name="Group 10"/>
          <p:cNvGrpSpPr>
            <a:grpSpLocks/>
          </p:cNvGrpSpPr>
          <p:nvPr/>
        </p:nvGrpSpPr>
        <p:grpSpPr bwMode="auto">
          <a:xfrm>
            <a:off x="8472488" y="1485900"/>
            <a:ext cx="1295400" cy="947738"/>
            <a:chOff x="6588224" y="2481236"/>
            <a:chExt cx="1296144" cy="947764"/>
          </a:xfrm>
        </p:grpSpPr>
        <p:sp>
          <p:nvSpPr>
            <p:cNvPr id="10246" name="Text Box 70"/>
            <p:cNvSpPr txBox="1">
              <a:spLocks noChangeArrowheads="1"/>
            </p:cNvSpPr>
            <p:nvPr/>
          </p:nvSpPr>
          <p:spPr bwMode="auto">
            <a:xfrm>
              <a:off x="6588224" y="2481236"/>
              <a:ext cx="1296144" cy="947764"/>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50000"/>
                </a:lnSpc>
                <a:spcBef>
                  <a:spcPts val="1200"/>
                </a:spcBef>
                <a:defRPr/>
              </a:pPr>
              <a:r>
                <a:rPr lang="en-US" sz="1600">
                  <a:solidFill>
                    <a:srgbClr val="A50021"/>
                  </a:solidFill>
                  <a:latin typeface="Courier New" charset="0"/>
                  <a:cs typeface="Courier New" charset="0"/>
                </a:rPr>
                <a:t>sel  out</a:t>
              </a:r>
              <a:r>
                <a:rPr lang="en-US" sz="1600">
                  <a:latin typeface="Courier New" charset="0"/>
                  <a:cs typeface="Courier New" charset="0"/>
                </a:rPr>
                <a:t> </a:t>
              </a:r>
            </a:p>
            <a:p>
              <a:pPr>
                <a:lnSpc>
                  <a:spcPct val="50000"/>
                </a:lnSpc>
                <a:spcBef>
                  <a:spcPts val="1200"/>
                </a:spcBef>
                <a:defRPr/>
              </a:pPr>
              <a:r>
                <a:rPr lang="en-US" sz="1600">
                  <a:latin typeface="Courier New" charset="0"/>
                  <a:cs typeface="Courier New" charset="0"/>
                </a:rPr>
                <a:t> 0    a</a:t>
              </a:r>
            </a:p>
            <a:p>
              <a:pPr>
                <a:lnSpc>
                  <a:spcPct val="50000"/>
                </a:lnSpc>
                <a:spcBef>
                  <a:spcPts val="1200"/>
                </a:spcBef>
                <a:defRPr/>
              </a:pPr>
              <a:r>
                <a:rPr lang="en-US" sz="1600">
                  <a:latin typeface="Courier New" charset="0"/>
                  <a:cs typeface="Courier New" charset="0"/>
                </a:rPr>
                <a:t> 1    b</a:t>
              </a:r>
            </a:p>
          </p:txBody>
        </p:sp>
        <p:sp>
          <p:nvSpPr>
            <p:cNvPr id="97286" name="Line 72"/>
            <p:cNvSpPr>
              <a:spLocks noChangeShapeType="1"/>
            </p:cNvSpPr>
            <p:nvPr/>
          </p:nvSpPr>
          <p:spPr bwMode="auto">
            <a:xfrm>
              <a:off x="6588224" y="2828328"/>
              <a:ext cx="1296144"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nchor="ctr">
              <a:spAutoFit/>
            </a:bodyPr>
            <a:lstStyle/>
            <a:p>
              <a:endParaRPr lang="zh-CN" altLang="en-US"/>
            </a:p>
          </p:txBody>
        </p:sp>
        <p:cxnSp>
          <p:nvCxnSpPr>
            <p:cNvPr id="97287" name="Straight Connector 28"/>
            <p:cNvCxnSpPr>
              <a:cxnSpLocks noChangeShapeType="1"/>
            </p:cNvCxnSpPr>
            <p:nvPr/>
          </p:nvCxnSpPr>
          <p:spPr bwMode="auto">
            <a:xfrm>
              <a:off x="7308304" y="2481236"/>
              <a:ext cx="0" cy="947764"/>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cxnSp>
      </p:grpSp>
      <p:sp>
        <p:nvSpPr>
          <p:cNvPr id="22" name="文本框 21"/>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Multiplexer</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2777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905000" y="1042988"/>
            <a:ext cx="5029200" cy="2005012"/>
            <a:chOff x="240" y="657"/>
            <a:chExt cx="3168" cy="1263"/>
          </a:xfrm>
        </p:grpSpPr>
        <p:graphicFrame>
          <p:nvGraphicFramePr>
            <p:cNvPr id="99372" name="Object 3"/>
            <p:cNvGraphicFramePr>
              <a:graphicFrameLocks noChangeAspect="1"/>
            </p:cNvGraphicFramePr>
            <p:nvPr/>
          </p:nvGraphicFramePr>
          <p:xfrm>
            <a:off x="240" y="657"/>
            <a:ext cx="2112" cy="1263"/>
          </p:xfrm>
          <a:graphic>
            <a:graphicData uri="http://schemas.openxmlformats.org/presentationml/2006/ole">
              <mc:AlternateContent xmlns:mc="http://schemas.openxmlformats.org/markup-compatibility/2006">
                <mc:Choice xmlns:v="urn:schemas-microsoft-com:vml" Requires="v">
                  <p:oleObj spid="_x0000_s4244" name="VISIO" r:id="rId4" imgW="9756648" imgH="3627120" progId="Visio.Drawing.6">
                    <p:embed/>
                  </p:oleObj>
                </mc:Choice>
                <mc:Fallback>
                  <p:oleObj name="VISIO" r:id="rId4" imgW="9756648" imgH="3627120" progId="Visio.Drawing.6">
                    <p:embed/>
                    <p:pic>
                      <p:nvPicPr>
                        <p:cNvPr id="99372" name="Object 3"/>
                        <p:cNvPicPr>
                          <a:picLocks noChangeAspect="1" noChangeArrowheads="1"/>
                        </p:cNvPicPr>
                        <p:nvPr/>
                      </p:nvPicPr>
                      <p:blipFill>
                        <a:blip r:embed="rId5">
                          <a:extLst>
                            <a:ext uri="{28A0092B-C50C-407E-A947-70E740481C1C}">
                              <a14:useLocalDpi xmlns:a14="http://schemas.microsoft.com/office/drawing/2010/main" val="0"/>
                            </a:ext>
                          </a:extLst>
                        </a:blip>
                        <a:srcRect l="2890" t="4361" r="48534" b="24588"/>
                        <a:stretch>
                          <a:fillRect/>
                        </a:stretch>
                      </p:blipFill>
                      <p:spPr bwMode="auto">
                        <a:xfrm>
                          <a:off x="240" y="657"/>
                          <a:ext cx="2112" cy="1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1310" name="Text Box 4"/>
            <p:cNvSpPr txBox="1">
              <a:spLocks noChangeArrowheads="1"/>
            </p:cNvSpPr>
            <p:nvPr/>
          </p:nvSpPr>
          <p:spPr bwMode="auto">
            <a:xfrm>
              <a:off x="2592" y="864"/>
              <a:ext cx="816" cy="816"/>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50000"/>
                </a:lnSpc>
                <a:spcBef>
                  <a:spcPct val="50000"/>
                </a:spcBef>
                <a:defRPr/>
              </a:pPr>
              <a:r>
                <a:rPr lang="en-US" sz="1300">
                  <a:solidFill>
                    <a:srgbClr val="A50021"/>
                  </a:solidFill>
                  <a:latin typeface="Courier New" charset="0"/>
                  <a:cs typeface="Courier New" charset="0"/>
                </a:rPr>
                <a:t>a  b  out</a:t>
              </a:r>
              <a:r>
                <a:rPr lang="en-US" sz="1300">
                  <a:latin typeface="Courier New" charset="0"/>
                  <a:cs typeface="Courier New" charset="0"/>
                </a:rPr>
                <a:t>  </a:t>
              </a:r>
            </a:p>
            <a:p>
              <a:pPr eaLnBrk="1" hangingPunct="1">
                <a:lnSpc>
                  <a:spcPct val="50000"/>
                </a:lnSpc>
                <a:spcBef>
                  <a:spcPct val="50000"/>
                </a:spcBef>
                <a:defRPr/>
              </a:pPr>
              <a:r>
                <a:rPr lang="en-US" sz="1300">
                  <a:latin typeface="Courier New" charset="0"/>
                  <a:cs typeface="Courier New" charset="0"/>
                </a:rPr>
                <a:t>0  0   0</a:t>
              </a:r>
            </a:p>
            <a:p>
              <a:pPr eaLnBrk="1" hangingPunct="1">
                <a:lnSpc>
                  <a:spcPct val="50000"/>
                </a:lnSpc>
                <a:spcBef>
                  <a:spcPct val="50000"/>
                </a:spcBef>
                <a:defRPr/>
              </a:pPr>
              <a:r>
                <a:rPr lang="en-US" sz="1300">
                  <a:latin typeface="Courier New" charset="0"/>
                  <a:cs typeface="Courier New" charset="0"/>
                </a:rPr>
                <a:t>0  1   0 </a:t>
              </a:r>
            </a:p>
            <a:p>
              <a:pPr eaLnBrk="1" hangingPunct="1">
                <a:lnSpc>
                  <a:spcPct val="50000"/>
                </a:lnSpc>
                <a:spcBef>
                  <a:spcPct val="50000"/>
                </a:spcBef>
                <a:defRPr/>
              </a:pPr>
              <a:r>
                <a:rPr lang="en-US" sz="1300">
                  <a:latin typeface="Courier New" charset="0"/>
                  <a:cs typeface="Courier New" charset="0"/>
                </a:rPr>
                <a:t>1  0   0 </a:t>
              </a:r>
            </a:p>
            <a:p>
              <a:pPr eaLnBrk="1" hangingPunct="1">
                <a:lnSpc>
                  <a:spcPct val="50000"/>
                </a:lnSpc>
                <a:spcBef>
                  <a:spcPct val="50000"/>
                </a:spcBef>
                <a:defRPr/>
              </a:pPr>
              <a:r>
                <a:rPr lang="en-US" sz="1300">
                  <a:latin typeface="Courier New" charset="0"/>
                  <a:cs typeface="Courier New" charset="0"/>
                </a:rPr>
                <a:t>1  1   1</a:t>
              </a:r>
            </a:p>
          </p:txBody>
        </p:sp>
        <p:sp>
          <p:nvSpPr>
            <p:cNvPr id="99374" name="Rectangle 5"/>
            <p:cNvSpPr>
              <a:spLocks noChangeArrowheads="1"/>
            </p:cNvSpPr>
            <p:nvPr/>
          </p:nvSpPr>
          <p:spPr bwMode="auto">
            <a:xfrm>
              <a:off x="2544" y="672"/>
              <a:ext cx="816"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And.cmp</a:t>
              </a:r>
            </a:p>
          </p:txBody>
        </p:sp>
      </p:grpSp>
      <p:grpSp>
        <p:nvGrpSpPr>
          <p:cNvPr id="3" name="Group 6"/>
          <p:cNvGrpSpPr>
            <a:grpSpLocks/>
          </p:cNvGrpSpPr>
          <p:nvPr/>
        </p:nvGrpSpPr>
        <p:grpSpPr bwMode="auto">
          <a:xfrm>
            <a:off x="6477000" y="3505200"/>
            <a:ext cx="3810000" cy="2590800"/>
            <a:chOff x="3120" y="2208"/>
            <a:chExt cx="2400" cy="1632"/>
          </a:xfrm>
        </p:grpSpPr>
        <p:sp>
          <p:nvSpPr>
            <p:cNvPr id="11307" name="Text Box 7"/>
            <p:cNvSpPr txBox="1">
              <a:spLocks noChangeArrowheads="1"/>
            </p:cNvSpPr>
            <p:nvPr/>
          </p:nvSpPr>
          <p:spPr bwMode="auto">
            <a:xfrm>
              <a:off x="3168" y="2400"/>
              <a:ext cx="2352" cy="144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load </a:t>
              </a:r>
              <a:r>
                <a:rPr lang="en-US" sz="1400" dirty="0" err="1">
                  <a:solidFill>
                    <a:srgbClr val="A50021"/>
                  </a:solidFill>
                  <a:latin typeface="Courier New" charset="0"/>
                  <a:cs typeface="Courier New" charset="0"/>
                </a:rPr>
                <a:t>And.hdl</a:t>
              </a:r>
              <a:r>
                <a:rPr lang="en-US" sz="1400" dirty="0">
                  <a:solidFill>
                    <a:srgbClr val="000000"/>
                  </a:solidFill>
                  <a:latin typeface="Courier New" charset="0"/>
                  <a:cs typeface="Courier New" charset="0"/>
                </a:rPr>
                <a: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output-file </a:t>
              </a:r>
              <a:r>
                <a:rPr lang="en-US" sz="1400" dirty="0" err="1">
                  <a:solidFill>
                    <a:srgbClr val="A50021"/>
                  </a:solidFill>
                  <a:latin typeface="Courier New" charset="0"/>
                  <a:cs typeface="Courier New" charset="0"/>
                </a:rPr>
                <a:t>And.out</a:t>
              </a:r>
              <a:r>
                <a:rPr lang="en-US" sz="1400" dirty="0">
                  <a:solidFill>
                    <a:srgbClr val="000000"/>
                  </a:solidFill>
                  <a:latin typeface="Courier New" charset="0"/>
                  <a:cs typeface="Courier New" charset="0"/>
                </a:rPr>
                <a: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compare-to </a:t>
              </a:r>
              <a:r>
                <a:rPr lang="en-US" sz="1400" dirty="0" err="1">
                  <a:solidFill>
                    <a:srgbClr val="A50021"/>
                  </a:solidFill>
                  <a:latin typeface="Courier New" charset="0"/>
                  <a:cs typeface="Courier New" charset="0"/>
                </a:rPr>
                <a:t>And.cmp</a:t>
              </a:r>
              <a:r>
                <a:rPr lang="en-US" sz="1400" dirty="0">
                  <a:solidFill>
                    <a:srgbClr val="000000"/>
                  </a:solidFill>
                  <a:latin typeface="Courier New" charset="0"/>
                  <a:cs typeface="Courier New" charset="0"/>
                </a:rPr>
                <a: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output-list a b out;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set a 0,set b 0,eval,output;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set a 0,set b 1,eval,output;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set a 1,set b 0,eval,output;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set a 1, set b 1, </a:t>
              </a:r>
              <a:r>
                <a:rPr lang="en-US" sz="1400" dirty="0" err="1">
                  <a:solidFill>
                    <a:srgbClr val="000000"/>
                  </a:solidFill>
                  <a:latin typeface="Courier New" charset="0"/>
                  <a:cs typeface="Courier New" charset="0"/>
                </a:rPr>
                <a:t>eval</a:t>
              </a:r>
              <a:r>
                <a:rPr lang="en-US" sz="1400" dirty="0">
                  <a:solidFill>
                    <a:srgbClr val="000000"/>
                  </a:solidFill>
                  <a:latin typeface="Courier New" charset="0"/>
                  <a:cs typeface="Courier New" charset="0"/>
                </a:rPr>
                <a:t>, output;</a:t>
              </a:r>
            </a:p>
          </p:txBody>
        </p:sp>
        <p:sp>
          <p:nvSpPr>
            <p:cNvPr id="99371" name="Rectangle 8"/>
            <p:cNvSpPr>
              <a:spLocks noChangeArrowheads="1"/>
            </p:cNvSpPr>
            <p:nvPr/>
          </p:nvSpPr>
          <p:spPr bwMode="auto">
            <a:xfrm>
              <a:off x="3120" y="2208"/>
              <a:ext cx="816"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And.tst</a:t>
              </a:r>
            </a:p>
          </p:txBody>
        </p:sp>
      </p:grpSp>
      <p:grpSp>
        <p:nvGrpSpPr>
          <p:cNvPr id="4" name="Group 9"/>
          <p:cNvGrpSpPr>
            <a:grpSpLocks/>
          </p:cNvGrpSpPr>
          <p:nvPr/>
        </p:nvGrpSpPr>
        <p:grpSpPr bwMode="auto">
          <a:xfrm>
            <a:off x="1981200" y="3505200"/>
            <a:ext cx="3657600" cy="2590800"/>
            <a:chOff x="288" y="2208"/>
            <a:chExt cx="2304" cy="1632"/>
          </a:xfrm>
        </p:grpSpPr>
        <p:sp>
          <p:nvSpPr>
            <p:cNvPr id="99368" name="Rectangle 10"/>
            <p:cNvSpPr>
              <a:spLocks noChangeArrowheads="1"/>
            </p:cNvSpPr>
            <p:nvPr/>
          </p:nvSpPr>
          <p:spPr bwMode="auto">
            <a:xfrm>
              <a:off x="288" y="2208"/>
              <a:ext cx="816" cy="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sp>
          <p:nvSpPr>
            <p:cNvPr id="11306" name="Text Box 11"/>
            <p:cNvSpPr txBox="1">
              <a:spLocks noChangeArrowheads="1"/>
            </p:cNvSpPr>
            <p:nvPr/>
          </p:nvSpPr>
          <p:spPr bwMode="auto">
            <a:xfrm>
              <a:off x="336" y="2400"/>
              <a:ext cx="2256" cy="144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dirty="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dirty="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dirty="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dirty="0">
                  <a:solidFill>
                    <a:srgbClr val="000000"/>
                  </a:solidFill>
                  <a:latin typeface="Courier New" charset="0"/>
                  <a:cs typeface="Courier New" charset="0"/>
                </a:rPr>
                <a:t>    // implementation missing</a:t>
              </a:r>
              <a:endParaRPr lang="en-US" sz="1400" dirty="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dirty="0">
                  <a:solidFill>
                    <a:srgbClr val="000000"/>
                  </a:solidFill>
                  <a:latin typeface="Courier New" charset="0"/>
                  <a:cs typeface="Times New Roman" charset="0"/>
                </a:rPr>
                <a:t>}</a:t>
              </a:r>
              <a:r>
                <a:rPr lang="en-US" sz="1400" dirty="0">
                  <a:solidFill>
                    <a:srgbClr val="000000"/>
                  </a:solidFill>
                  <a:latin typeface="Courier New" charset="0"/>
                  <a:cs typeface="Courier New" charset="0"/>
                </a:rPr>
                <a:t> </a:t>
              </a:r>
              <a:r>
                <a:rPr lang="en-US" sz="1400" dirty="0">
                  <a:latin typeface="Courier New" charset="0"/>
                  <a:cs typeface="Courier New" charset="0"/>
                </a:rPr>
                <a:t>     </a:t>
              </a:r>
            </a:p>
          </p:txBody>
        </p:sp>
      </p:grpSp>
      <p:grpSp>
        <p:nvGrpSpPr>
          <p:cNvPr id="11302" name="Group 11301"/>
          <p:cNvGrpSpPr>
            <a:grpSpLocks/>
          </p:cNvGrpSpPr>
          <p:nvPr/>
        </p:nvGrpSpPr>
        <p:grpSpPr bwMode="auto">
          <a:xfrm>
            <a:off x="7418389" y="839789"/>
            <a:ext cx="2867025" cy="2359025"/>
            <a:chOff x="5893816" y="839787"/>
            <a:chExt cx="2867025" cy="2359025"/>
          </a:xfrm>
        </p:grpSpPr>
        <p:sp>
          <p:nvSpPr>
            <p:cNvPr id="99334" name="Freeform 5"/>
            <p:cNvSpPr>
              <a:spLocks/>
            </p:cNvSpPr>
            <p:nvPr/>
          </p:nvSpPr>
          <p:spPr bwMode="auto">
            <a:xfrm>
              <a:off x="5893816" y="839787"/>
              <a:ext cx="2867025" cy="2359025"/>
            </a:xfrm>
            <a:custGeom>
              <a:avLst/>
              <a:gdLst>
                <a:gd name="T0" fmla="*/ 2147483647 w 3614"/>
                <a:gd name="T1" fmla="*/ 2147483647 h 2972"/>
                <a:gd name="T2" fmla="*/ 2147483647 w 3614"/>
                <a:gd name="T3" fmla="*/ 2147483647 h 2972"/>
                <a:gd name="T4" fmla="*/ 2147483647 w 3614"/>
                <a:gd name="T5" fmla="*/ 2147483647 h 2972"/>
                <a:gd name="T6" fmla="*/ 2147483647 w 3614"/>
                <a:gd name="T7" fmla="*/ 2147483647 h 2972"/>
                <a:gd name="T8" fmla="*/ 2147483647 w 3614"/>
                <a:gd name="T9" fmla="*/ 2147483647 h 2972"/>
                <a:gd name="T10" fmla="*/ 2147483647 w 3614"/>
                <a:gd name="T11" fmla="*/ 2147483647 h 2972"/>
                <a:gd name="T12" fmla="*/ 2147483647 w 3614"/>
                <a:gd name="T13" fmla="*/ 2147483647 h 2972"/>
                <a:gd name="T14" fmla="*/ 2147483647 w 3614"/>
                <a:gd name="T15" fmla="*/ 2147483647 h 2972"/>
                <a:gd name="T16" fmla="*/ 2147483647 w 3614"/>
                <a:gd name="T17" fmla="*/ 2147483647 h 2972"/>
                <a:gd name="T18" fmla="*/ 2147483647 w 3614"/>
                <a:gd name="T19" fmla="*/ 2147483647 h 2972"/>
                <a:gd name="T20" fmla="*/ 2147483647 w 3614"/>
                <a:gd name="T21" fmla="*/ 2147483647 h 2972"/>
                <a:gd name="T22" fmla="*/ 2147483647 w 3614"/>
                <a:gd name="T23" fmla="*/ 2147483647 h 2972"/>
                <a:gd name="T24" fmla="*/ 2147483647 w 3614"/>
                <a:gd name="T25" fmla="*/ 2147483647 h 2972"/>
                <a:gd name="T26" fmla="*/ 2147483647 w 3614"/>
                <a:gd name="T27" fmla="*/ 2147483647 h 2972"/>
                <a:gd name="T28" fmla="*/ 2147483647 w 3614"/>
                <a:gd name="T29" fmla="*/ 2147483647 h 2972"/>
                <a:gd name="T30" fmla="*/ 2147483647 w 3614"/>
                <a:gd name="T31" fmla="*/ 2147483647 h 2972"/>
                <a:gd name="T32" fmla="*/ 2147483647 w 3614"/>
                <a:gd name="T33" fmla="*/ 2147483647 h 2972"/>
                <a:gd name="T34" fmla="*/ 2147483647 w 3614"/>
                <a:gd name="T35" fmla="*/ 2147483647 h 2972"/>
                <a:gd name="T36" fmla="*/ 2147483647 w 3614"/>
                <a:gd name="T37" fmla="*/ 2147483647 h 2972"/>
                <a:gd name="T38" fmla="*/ 2147483647 w 3614"/>
                <a:gd name="T39" fmla="*/ 2147483647 h 2972"/>
                <a:gd name="T40" fmla="*/ 2147483647 w 3614"/>
                <a:gd name="T41" fmla="*/ 2147483647 h 2972"/>
                <a:gd name="T42" fmla="*/ 2147483647 w 3614"/>
                <a:gd name="T43" fmla="*/ 2147483647 h 2972"/>
                <a:gd name="T44" fmla="*/ 2147483647 w 3614"/>
                <a:gd name="T45" fmla="*/ 2147483647 h 2972"/>
                <a:gd name="T46" fmla="*/ 2147483647 w 3614"/>
                <a:gd name="T47" fmla="*/ 2147483647 h 2972"/>
                <a:gd name="T48" fmla="*/ 2147483647 w 3614"/>
                <a:gd name="T49" fmla="*/ 2147483647 h 2972"/>
                <a:gd name="T50" fmla="*/ 2147483647 w 3614"/>
                <a:gd name="T51" fmla="*/ 2147483647 h 2972"/>
                <a:gd name="T52" fmla="*/ 2147483647 w 3614"/>
                <a:gd name="T53" fmla="*/ 2147483647 h 2972"/>
                <a:gd name="T54" fmla="*/ 2147483647 w 3614"/>
                <a:gd name="T55" fmla="*/ 2147483647 h 2972"/>
                <a:gd name="T56" fmla="*/ 2147483647 w 3614"/>
                <a:gd name="T57" fmla="*/ 2147483647 h 2972"/>
                <a:gd name="T58" fmla="*/ 2147483647 w 3614"/>
                <a:gd name="T59" fmla="*/ 2147483647 h 2972"/>
                <a:gd name="T60" fmla="*/ 2147483647 w 3614"/>
                <a:gd name="T61" fmla="*/ 2147483647 h 2972"/>
                <a:gd name="T62" fmla="*/ 2147483647 w 3614"/>
                <a:gd name="T63" fmla="*/ 2147483647 h 2972"/>
                <a:gd name="T64" fmla="*/ 2147483647 w 3614"/>
                <a:gd name="T65" fmla="*/ 2147483647 h 2972"/>
                <a:gd name="T66" fmla="*/ 2147483647 w 3614"/>
                <a:gd name="T67" fmla="*/ 2147483647 h 2972"/>
                <a:gd name="T68" fmla="*/ 2147483647 w 3614"/>
                <a:gd name="T69" fmla="*/ 2147483647 h 2972"/>
                <a:gd name="T70" fmla="*/ 2147483647 w 3614"/>
                <a:gd name="T71" fmla="*/ 2147483647 h 2972"/>
                <a:gd name="T72" fmla="*/ 2147483647 w 3614"/>
                <a:gd name="T73" fmla="*/ 2147483647 h 2972"/>
                <a:gd name="T74" fmla="*/ 2147483647 w 3614"/>
                <a:gd name="T75" fmla="*/ 2147483647 h 2972"/>
                <a:gd name="T76" fmla="*/ 0 w 3614"/>
                <a:gd name="T77" fmla="*/ 2147483647 h 2972"/>
                <a:gd name="T78" fmla="*/ 2147483647 w 3614"/>
                <a:gd name="T79" fmla="*/ 2147483647 h 2972"/>
                <a:gd name="T80" fmla="*/ 2147483647 w 3614"/>
                <a:gd name="T81" fmla="*/ 2147483647 h 2972"/>
                <a:gd name="T82" fmla="*/ 2147483647 w 3614"/>
                <a:gd name="T83" fmla="*/ 2147483647 h 2972"/>
                <a:gd name="T84" fmla="*/ 2147483647 w 3614"/>
                <a:gd name="T85" fmla="*/ 2147483647 h 2972"/>
                <a:gd name="T86" fmla="*/ 2147483647 w 3614"/>
                <a:gd name="T87" fmla="*/ 2147483647 h 2972"/>
                <a:gd name="T88" fmla="*/ 2147483647 w 3614"/>
                <a:gd name="T89" fmla="*/ 2147483647 h 2972"/>
                <a:gd name="T90" fmla="*/ 2147483647 w 3614"/>
                <a:gd name="T91" fmla="*/ 2147483647 h 2972"/>
                <a:gd name="T92" fmla="*/ 2147483647 w 3614"/>
                <a:gd name="T93" fmla="*/ 2147483647 h 2972"/>
                <a:gd name="T94" fmla="*/ 2147483647 w 3614"/>
                <a:gd name="T95" fmla="*/ 2147483647 h 2972"/>
                <a:gd name="T96" fmla="*/ 2147483647 w 3614"/>
                <a:gd name="T97" fmla="*/ 2147483647 h 2972"/>
                <a:gd name="T98" fmla="*/ 2147483647 w 3614"/>
                <a:gd name="T99" fmla="*/ 2147483647 h 2972"/>
                <a:gd name="T100" fmla="*/ 2147483647 w 3614"/>
                <a:gd name="T101" fmla="*/ 2147483647 h 2972"/>
                <a:gd name="T102" fmla="*/ 2147483647 w 3614"/>
                <a:gd name="T103" fmla="*/ 2147483647 h 2972"/>
                <a:gd name="T104" fmla="*/ 2147483647 w 3614"/>
                <a:gd name="T105" fmla="*/ 2147483647 h 2972"/>
                <a:gd name="T106" fmla="*/ 2147483647 w 3614"/>
                <a:gd name="T107" fmla="*/ 2147483647 h 2972"/>
                <a:gd name="T108" fmla="*/ 2147483647 w 3614"/>
                <a:gd name="T109" fmla="*/ 2147483647 h 2972"/>
                <a:gd name="T110" fmla="*/ 2147483647 w 3614"/>
                <a:gd name="T111" fmla="*/ 2147483647 h 2972"/>
                <a:gd name="T112" fmla="*/ 2147483647 w 3614"/>
                <a:gd name="T113" fmla="*/ 2147483647 h 2972"/>
                <a:gd name="T114" fmla="*/ 2147483647 w 3614"/>
                <a:gd name="T115" fmla="*/ 2147483647 h 2972"/>
                <a:gd name="T116" fmla="*/ 2147483647 w 3614"/>
                <a:gd name="T117" fmla="*/ 2147483647 h 2972"/>
                <a:gd name="T118" fmla="*/ 2147483647 w 3614"/>
                <a:gd name="T119" fmla="*/ 2147483647 h 2972"/>
                <a:gd name="T120" fmla="*/ 2147483647 w 3614"/>
                <a:gd name="T121" fmla="*/ 2147483647 h 2972"/>
                <a:gd name="T122" fmla="*/ 2147483647 w 3614"/>
                <a:gd name="T123" fmla="*/ 2147483647 h 2972"/>
                <a:gd name="T124" fmla="*/ 2147483647 w 3614"/>
                <a:gd name="T125" fmla="*/ 2147483647 h 29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614" h="2972">
                  <a:moveTo>
                    <a:pt x="2531" y="12"/>
                  </a:moveTo>
                  <a:lnTo>
                    <a:pt x="2602" y="12"/>
                  </a:lnTo>
                  <a:lnTo>
                    <a:pt x="2675" y="13"/>
                  </a:lnTo>
                  <a:lnTo>
                    <a:pt x="2749" y="15"/>
                  </a:lnTo>
                  <a:lnTo>
                    <a:pt x="2822" y="19"/>
                  </a:lnTo>
                  <a:lnTo>
                    <a:pt x="2897" y="21"/>
                  </a:lnTo>
                  <a:lnTo>
                    <a:pt x="2970" y="23"/>
                  </a:lnTo>
                  <a:lnTo>
                    <a:pt x="3045" y="24"/>
                  </a:lnTo>
                  <a:lnTo>
                    <a:pt x="3119" y="23"/>
                  </a:lnTo>
                  <a:lnTo>
                    <a:pt x="3164" y="24"/>
                  </a:lnTo>
                  <a:lnTo>
                    <a:pt x="3208" y="26"/>
                  </a:lnTo>
                  <a:lnTo>
                    <a:pt x="3251" y="30"/>
                  </a:lnTo>
                  <a:lnTo>
                    <a:pt x="3293" y="34"/>
                  </a:lnTo>
                  <a:lnTo>
                    <a:pt x="3334" y="36"/>
                  </a:lnTo>
                  <a:lnTo>
                    <a:pt x="3376" y="37"/>
                  </a:lnTo>
                  <a:lnTo>
                    <a:pt x="3399" y="37"/>
                  </a:lnTo>
                  <a:lnTo>
                    <a:pt x="3419" y="36"/>
                  </a:lnTo>
                  <a:lnTo>
                    <a:pt x="3440" y="34"/>
                  </a:lnTo>
                  <a:lnTo>
                    <a:pt x="3463" y="31"/>
                  </a:lnTo>
                  <a:lnTo>
                    <a:pt x="3470" y="34"/>
                  </a:lnTo>
                  <a:lnTo>
                    <a:pt x="3478" y="35"/>
                  </a:lnTo>
                  <a:lnTo>
                    <a:pt x="3485" y="36"/>
                  </a:lnTo>
                  <a:lnTo>
                    <a:pt x="3494" y="37"/>
                  </a:lnTo>
                  <a:lnTo>
                    <a:pt x="3501" y="36"/>
                  </a:lnTo>
                  <a:lnTo>
                    <a:pt x="3510" y="35"/>
                  </a:lnTo>
                  <a:lnTo>
                    <a:pt x="3517" y="34"/>
                  </a:lnTo>
                  <a:lnTo>
                    <a:pt x="3524" y="31"/>
                  </a:lnTo>
                  <a:lnTo>
                    <a:pt x="3525" y="33"/>
                  </a:lnTo>
                  <a:lnTo>
                    <a:pt x="3529" y="35"/>
                  </a:lnTo>
                  <a:lnTo>
                    <a:pt x="3532" y="35"/>
                  </a:lnTo>
                  <a:lnTo>
                    <a:pt x="3536" y="35"/>
                  </a:lnTo>
                  <a:lnTo>
                    <a:pt x="3543" y="35"/>
                  </a:lnTo>
                  <a:lnTo>
                    <a:pt x="3550" y="33"/>
                  </a:lnTo>
                  <a:lnTo>
                    <a:pt x="3558" y="31"/>
                  </a:lnTo>
                  <a:lnTo>
                    <a:pt x="3565" y="30"/>
                  </a:lnTo>
                  <a:lnTo>
                    <a:pt x="3569" y="30"/>
                  </a:lnTo>
                  <a:lnTo>
                    <a:pt x="3574" y="30"/>
                  </a:lnTo>
                  <a:lnTo>
                    <a:pt x="3577" y="31"/>
                  </a:lnTo>
                  <a:lnTo>
                    <a:pt x="3581" y="33"/>
                  </a:lnTo>
                  <a:lnTo>
                    <a:pt x="3581" y="72"/>
                  </a:lnTo>
                  <a:lnTo>
                    <a:pt x="3583" y="111"/>
                  </a:lnTo>
                  <a:lnTo>
                    <a:pt x="3584" y="151"/>
                  </a:lnTo>
                  <a:lnTo>
                    <a:pt x="3588" y="192"/>
                  </a:lnTo>
                  <a:lnTo>
                    <a:pt x="3591" y="232"/>
                  </a:lnTo>
                  <a:lnTo>
                    <a:pt x="3595" y="271"/>
                  </a:lnTo>
                  <a:lnTo>
                    <a:pt x="3598" y="310"/>
                  </a:lnTo>
                  <a:lnTo>
                    <a:pt x="3598" y="349"/>
                  </a:lnTo>
                  <a:lnTo>
                    <a:pt x="3600" y="381"/>
                  </a:lnTo>
                  <a:lnTo>
                    <a:pt x="3602" y="412"/>
                  </a:lnTo>
                  <a:lnTo>
                    <a:pt x="3602" y="443"/>
                  </a:lnTo>
                  <a:lnTo>
                    <a:pt x="3602" y="473"/>
                  </a:lnTo>
                  <a:lnTo>
                    <a:pt x="3600" y="505"/>
                  </a:lnTo>
                  <a:lnTo>
                    <a:pt x="3600" y="535"/>
                  </a:lnTo>
                  <a:lnTo>
                    <a:pt x="3600" y="568"/>
                  </a:lnTo>
                  <a:lnTo>
                    <a:pt x="3602" y="601"/>
                  </a:lnTo>
                  <a:lnTo>
                    <a:pt x="3598" y="608"/>
                  </a:lnTo>
                  <a:lnTo>
                    <a:pt x="3598" y="617"/>
                  </a:lnTo>
                  <a:lnTo>
                    <a:pt x="3600" y="625"/>
                  </a:lnTo>
                  <a:lnTo>
                    <a:pt x="3602" y="633"/>
                  </a:lnTo>
                  <a:lnTo>
                    <a:pt x="3603" y="642"/>
                  </a:lnTo>
                  <a:lnTo>
                    <a:pt x="3605" y="650"/>
                  </a:lnTo>
                  <a:lnTo>
                    <a:pt x="3607" y="658"/>
                  </a:lnTo>
                  <a:lnTo>
                    <a:pt x="3605" y="667"/>
                  </a:lnTo>
                  <a:lnTo>
                    <a:pt x="3605" y="678"/>
                  </a:lnTo>
                  <a:lnTo>
                    <a:pt x="3607" y="689"/>
                  </a:lnTo>
                  <a:lnTo>
                    <a:pt x="3609" y="700"/>
                  </a:lnTo>
                  <a:lnTo>
                    <a:pt x="3609" y="710"/>
                  </a:lnTo>
                  <a:lnTo>
                    <a:pt x="3610" y="721"/>
                  </a:lnTo>
                  <a:lnTo>
                    <a:pt x="3612" y="732"/>
                  </a:lnTo>
                  <a:lnTo>
                    <a:pt x="3612" y="743"/>
                  </a:lnTo>
                  <a:lnTo>
                    <a:pt x="3614" y="754"/>
                  </a:lnTo>
                  <a:lnTo>
                    <a:pt x="3609" y="763"/>
                  </a:lnTo>
                  <a:lnTo>
                    <a:pt x="3607" y="771"/>
                  </a:lnTo>
                  <a:lnTo>
                    <a:pt x="3609" y="781"/>
                  </a:lnTo>
                  <a:lnTo>
                    <a:pt x="3609" y="791"/>
                  </a:lnTo>
                  <a:lnTo>
                    <a:pt x="3610" y="801"/>
                  </a:lnTo>
                  <a:lnTo>
                    <a:pt x="3610" y="811"/>
                  </a:lnTo>
                  <a:lnTo>
                    <a:pt x="3609" y="820"/>
                  </a:lnTo>
                  <a:lnTo>
                    <a:pt x="3605" y="829"/>
                  </a:lnTo>
                  <a:lnTo>
                    <a:pt x="3603" y="844"/>
                  </a:lnTo>
                  <a:lnTo>
                    <a:pt x="3602" y="858"/>
                  </a:lnTo>
                  <a:lnTo>
                    <a:pt x="3602" y="874"/>
                  </a:lnTo>
                  <a:lnTo>
                    <a:pt x="3600" y="889"/>
                  </a:lnTo>
                  <a:lnTo>
                    <a:pt x="3598" y="904"/>
                  </a:lnTo>
                  <a:lnTo>
                    <a:pt x="3598" y="919"/>
                  </a:lnTo>
                  <a:lnTo>
                    <a:pt x="3598" y="935"/>
                  </a:lnTo>
                  <a:lnTo>
                    <a:pt x="3598" y="949"/>
                  </a:lnTo>
                  <a:lnTo>
                    <a:pt x="3595" y="963"/>
                  </a:lnTo>
                  <a:lnTo>
                    <a:pt x="3593" y="978"/>
                  </a:lnTo>
                  <a:lnTo>
                    <a:pt x="3593" y="992"/>
                  </a:lnTo>
                  <a:lnTo>
                    <a:pt x="3593" y="1007"/>
                  </a:lnTo>
                  <a:lnTo>
                    <a:pt x="3593" y="1022"/>
                  </a:lnTo>
                  <a:lnTo>
                    <a:pt x="3593" y="1037"/>
                  </a:lnTo>
                  <a:lnTo>
                    <a:pt x="3593" y="1051"/>
                  </a:lnTo>
                  <a:lnTo>
                    <a:pt x="3593" y="1064"/>
                  </a:lnTo>
                  <a:lnTo>
                    <a:pt x="3589" y="1099"/>
                  </a:lnTo>
                  <a:lnTo>
                    <a:pt x="3586" y="1135"/>
                  </a:lnTo>
                  <a:lnTo>
                    <a:pt x="3583" y="1169"/>
                  </a:lnTo>
                  <a:lnTo>
                    <a:pt x="3581" y="1205"/>
                  </a:lnTo>
                  <a:lnTo>
                    <a:pt x="3577" y="1241"/>
                  </a:lnTo>
                  <a:lnTo>
                    <a:pt x="3577" y="1276"/>
                  </a:lnTo>
                  <a:lnTo>
                    <a:pt x="3577" y="1311"/>
                  </a:lnTo>
                  <a:lnTo>
                    <a:pt x="3577" y="1346"/>
                  </a:lnTo>
                  <a:lnTo>
                    <a:pt x="3574" y="1354"/>
                  </a:lnTo>
                  <a:lnTo>
                    <a:pt x="3570" y="1363"/>
                  </a:lnTo>
                  <a:lnTo>
                    <a:pt x="3567" y="1373"/>
                  </a:lnTo>
                  <a:lnTo>
                    <a:pt x="3565" y="1382"/>
                  </a:lnTo>
                  <a:lnTo>
                    <a:pt x="3563" y="1391"/>
                  </a:lnTo>
                  <a:lnTo>
                    <a:pt x="3562" y="1401"/>
                  </a:lnTo>
                  <a:lnTo>
                    <a:pt x="3560" y="1410"/>
                  </a:lnTo>
                  <a:lnTo>
                    <a:pt x="3560" y="1419"/>
                  </a:lnTo>
                  <a:lnTo>
                    <a:pt x="3555" y="1442"/>
                  </a:lnTo>
                  <a:lnTo>
                    <a:pt x="3551" y="1468"/>
                  </a:lnTo>
                  <a:lnTo>
                    <a:pt x="3550" y="1493"/>
                  </a:lnTo>
                  <a:lnTo>
                    <a:pt x="3546" y="1518"/>
                  </a:lnTo>
                  <a:lnTo>
                    <a:pt x="3543" y="1544"/>
                  </a:lnTo>
                  <a:lnTo>
                    <a:pt x="3537" y="1569"/>
                  </a:lnTo>
                  <a:lnTo>
                    <a:pt x="3530" y="1594"/>
                  </a:lnTo>
                  <a:lnTo>
                    <a:pt x="3524" y="1619"/>
                  </a:lnTo>
                  <a:lnTo>
                    <a:pt x="3517" y="1643"/>
                  </a:lnTo>
                  <a:lnTo>
                    <a:pt x="3510" y="1667"/>
                  </a:lnTo>
                  <a:lnTo>
                    <a:pt x="3503" y="1689"/>
                  </a:lnTo>
                  <a:lnTo>
                    <a:pt x="3496" y="1712"/>
                  </a:lnTo>
                  <a:lnTo>
                    <a:pt x="3489" y="1735"/>
                  </a:lnTo>
                  <a:lnTo>
                    <a:pt x="3482" y="1758"/>
                  </a:lnTo>
                  <a:lnTo>
                    <a:pt x="3475" y="1781"/>
                  </a:lnTo>
                  <a:lnTo>
                    <a:pt x="3468" y="1805"/>
                  </a:lnTo>
                  <a:lnTo>
                    <a:pt x="3468" y="1814"/>
                  </a:lnTo>
                  <a:lnTo>
                    <a:pt x="3465" y="1824"/>
                  </a:lnTo>
                  <a:lnTo>
                    <a:pt x="3461" y="1834"/>
                  </a:lnTo>
                  <a:lnTo>
                    <a:pt x="3456" y="1845"/>
                  </a:lnTo>
                  <a:lnTo>
                    <a:pt x="3452" y="1855"/>
                  </a:lnTo>
                  <a:lnTo>
                    <a:pt x="3447" y="1865"/>
                  </a:lnTo>
                  <a:lnTo>
                    <a:pt x="3444" y="1875"/>
                  </a:lnTo>
                  <a:lnTo>
                    <a:pt x="3442" y="1885"/>
                  </a:lnTo>
                  <a:lnTo>
                    <a:pt x="3432" y="1912"/>
                  </a:lnTo>
                  <a:lnTo>
                    <a:pt x="3421" y="1938"/>
                  </a:lnTo>
                  <a:lnTo>
                    <a:pt x="3411" y="1964"/>
                  </a:lnTo>
                  <a:lnTo>
                    <a:pt x="3400" y="1990"/>
                  </a:lnTo>
                  <a:lnTo>
                    <a:pt x="3388" y="2015"/>
                  </a:lnTo>
                  <a:lnTo>
                    <a:pt x="3376" y="2040"/>
                  </a:lnTo>
                  <a:lnTo>
                    <a:pt x="3366" y="2066"/>
                  </a:lnTo>
                  <a:lnTo>
                    <a:pt x="3353" y="2092"/>
                  </a:lnTo>
                  <a:lnTo>
                    <a:pt x="3357" y="2106"/>
                  </a:lnTo>
                  <a:lnTo>
                    <a:pt x="3362" y="2119"/>
                  </a:lnTo>
                  <a:lnTo>
                    <a:pt x="3369" y="2132"/>
                  </a:lnTo>
                  <a:lnTo>
                    <a:pt x="3378" y="2144"/>
                  </a:lnTo>
                  <a:lnTo>
                    <a:pt x="3390" y="2156"/>
                  </a:lnTo>
                  <a:lnTo>
                    <a:pt x="3402" y="2167"/>
                  </a:lnTo>
                  <a:lnTo>
                    <a:pt x="3414" y="2179"/>
                  </a:lnTo>
                  <a:lnTo>
                    <a:pt x="3426" y="2190"/>
                  </a:lnTo>
                  <a:lnTo>
                    <a:pt x="3430" y="2201"/>
                  </a:lnTo>
                  <a:lnTo>
                    <a:pt x="3435" y="2210"/>
                  </a:lnTo>
                  <a:lnTo>
                    <a:pt x="3440" y="2220"/>
                  </a:lnTo>
                  <a:lnTo>
                    <a:pt x="3449" y="2229"/>
                  </a:lnTo>
                  <a:lnTo>
                    <a:pt x="3458" y="2238"/>
                  </a:lnTo>
                  <a:lnTo>
                    <a:pt x="3468" y="2246"/>
                  </a:lnTo>
                  <a:lnTo>
                    <a:pt x="3478" y="2255"/>
                  </a:lnTo>
                  <a:lnTo>
                    <a:pt x="3487" y="2264"/>
                  </a:lnTo>
                  <a:lnTo>
                    <a:pt x="3487" y="2275"/>
                  </a:lnTo>
                  <a:lnTo>
                    <a:pt x="3491" y="2285"/>
                  </a:lnTo>
                  <a:lnTo>
                    <a:pt x="3496" y="2296"/>
                  </a:lnTo>
                  <a:lnTo>
                    <a:pt x="3501" y="2306"/>
                  </a:lnTo>
                  <a:lnTo>
                    <a:pt x="3506" y="2317"/>
                  </a:lnTo>
                  <a:lnTo>
                    <a:pt x="3510" y="2328"/>
                  </a:lnTo>
                  <a:lnTo>
                    <a:pt x="3511" y="2333"/>
                  </a:lnTo>
                  <a:lnTo>
                    <a:pt x="3511" y="2339"/>
                  </a:lnTo>
                  <a:lnTo>
                    <a:pt x="3510" y="2345"/>
                  </a:lnTo>
                  <a:lnTo>
                    <a:pt x="3508" y="2351"/>
                  </a:lnTo>
                  <a:lnTo>
                    <a:pt x="3511" y="2365"/>
                  </a:lnTo>
                  <a:lnTo>
                    <a:pt x="3513" y="2378"/>
                  </a:lnTo>
                  <a:lnTo>
                    <a:pt x="3515" y="2391"/>
                  </a:lnTo>
                  <a:lnTo>
                    <a:pt x="3517" y="2404"/>
                  </a:lnTo>
                  <a:lnTo>
                    <a:pt x="3518" y="2417"/>
                  </a:lnTo>
                  <a:lnTo>
                    <a:pt x="3520" y="2430"/>
                  </a:lnTo>
                  <a:lnTo>
                    <a:pt x="3522" y="2443"/>
                  </a:lnTo>
                  <a:lnTo>
                    <a:pt x="3527" y="2457"/>
                  </a:lnTo>
                  <a:lnTo>
                    <a:pt x="3525" y="2471"/>
                  </a:lnTo>
                  <a:lnTo>
                    <a:pt x="3527" y="2488"/>
                  </a:lnTo>
                  <a:lnTo>
                    <a:pt x="3529" y="2503"/>
                  </a:lnTo>
                  <a:lnTo>
                    <a:pt x="3530" y="2518"/>
                  </a:lnTo>
                  <a:lnTo>
                    <a:pt x="3532" y="2533"/>
                  </a:lnTo>
                  <a:lnTo>
                    <a:pt x="3532" y="2549"/>
                  </a:lnTo>
                  <a:lnTo>
                    <a:pt x="3530" y="2556"/>
                  </a:lnTo>
                  <a:lnTo>
                    <a:pt x="3529" y="2564"/>
                  </a:lnTo>
                  <a:lnTo>
                    <a:pt x="3525" y="2572"/>
                  </a:lnTo>
                  <a:lnTo>
                    <a:pt x="3520" y="2578"/>
                  </a:lnTo>
                  <a:lnTo>
                    <a:pt x="3520" y="2587"/>
                  </a:lnTo>
                  <a:lnTo>
                    <a:pt x="3518" y="2594"/>
                  </a:lnTo>
                  <a:lnTo>
                    <a:pt x="3515" y="2603"/>
                  </a:lnTo>
                  <a:lnTo>
                    <a:pt x="3511" y="2611"/>
                  </a:lnTo>
                  <a:lnTo>
                    <a:pt x="3503" y="2626"/>
                  </a:lnTo>
                  <a:lnTo>
                    <a:pt x="3492" y="2642"/>
                  </a:lnTo>
                  <a:lnTo>
                    <a:pt x="3478" y="2657"/>
                  </a:lnTo>
                  <a:lnTo>
                    <a:pt x="3466" y="2674"/>
                  </a:lnTo>
                  <a:lnTo>
                    <a:pt x="3456" y="2689"/>
                  </a:lnTo>
                  <a:lnTo>
                    <a:pt x="3445" y="2705"/>
                  </a:lnTo>
                  <a:lnTo>
                    <a:pt x="3442" y="2706"/>
                  </a:lnTo>
                  <a:lnTo>
                    <a:pt x="3438" y="2709"/>
                  </a:lnTo>
                  <a:lnTo>
                    <a:pt x="3437" y="2710"/>
                  </a:lnTo>
                  <a:lnTo>
                    <a:pt x="3435" y="2712"/>
                  </a:lnTo>
                  <a:lnTo>
                    <a:pt x="3435" y="2715"/>
                  </a:lnTo>
                  <a:lnTo>
                    <a:pt x="3435" y="2717"/>
                  </a:lnTo>
                  <a:lnTo>
                    <a:pt x="3435" y="2719"/>
                  </a:lnTo>
                  <a:lnTo>
                    <a:pt x="3435" y="2722"/>
                  </a:lnTo>
                  <a:lnTo>
                    <a:pt x="3432" y="2726"/>
                  </a:lnTo>
                  <a:lnTo>
                    <a:pt x="3428" y="2729"/>
                  </a:lnTo>
                  <a:lnTo>
                    <a:pt x="3423" y="2734"/>
                  </a:lnTo>
                  <a:lnTo>
                    <a:pt x="3419" y="2738"/>
                  </a:lnTo>
                  <a:lnTo>
                    <a:pt x="3416" y="2741"/>
                  </a:lnTo>
                  <a:lnTo>
                    <a:pt x="3412" y="2746"/>
                  </a:lnTo>
                  <a:lnTo>
                    <a:pt x="3412" y="2750"/>
                  </a:lnTo>
                  <a:lnTo>
                    <a:pt x="3414" y="2754"/>
                  </a:lnTo>
                  <a:lnTo>
                    <a:pt x="3406" y="2759"/>
                  </a:lnTo>
                  <a:lnTo>
                    <a:pt x="3399" y="2764"/>
                  </a:lnTo>
                  <a:lnTo>
                    <a:pt x="3393" y="2771"/>
                  </a:lnTo>
                  <a:lnTo>
                    <a:pt x="3386" y="2777"/>
                  </a:lnTo>
                  <a:lnTo>
                    <a:pt x="3381" y="2783"/>
                  </a:lnTo>
                  <a:lnTo>
                    <a:pt x="3376" y="2789"/>
                  </a:lnTo>
                  <a:lnTo>
                    <a:pt x="3369" y="2795"/>
                  </a:lnTo>
                  <a:lnTo>
                    <a:pt x="3360" y="2799"/>
                  </a:lnTo>
                  <a:lnTo>
                    <a:pt x="3355" y="2808"/>
                  </a:lnTo>
                  <a:lnTo>
                    <a:pt x="3350" y="2814"/>
                  </a:lnTo>
                  <a:lnTo>
                    <a:pt x="3343" y="2822"/>
                  </a:lnTo>
                  <a:lnTo>
                    <a:pt x="3336" y="2828"/>
                  </a:lnTo>
                  <a:lnTo>
                    <a:pt x="3327" y="2836"/>
                  </a:lnTo>
                  <a:lnTo>
                    <a:pt x="3322" y="2842"/>
                  </a:lnTo>
                  <a:lnTo>
                    <a:pt x="3315" y="2850"/>
                  </a:lnTo>
                  <a:lnTo>
                    <a:pt x="3312" y="2858"/>
                  </a:lnTo>
                  <a:lnTo>
                    <a:pt x="3300" y="2865"/>
                  </a:lnTo>
                  <a:lnTo>
                    <a:pt x="3291" y="2874"/>
                  </a:lnTo>
                  <a:lnTo>
                    <a:pt x="3282" y="2883"/>
                  </a:lnTo>
                  <a:lnTo>
                    <a:pt x="3275" y="2891"/>
                  </a:lnTo>
                  <a:lnTo>
                    <a:pt x="3268" y="2901"/>
                  </a:lnTo>
                  <a:lnTo>
                    <a:pt x="3261" y="2910"/>
                  </a:lnTo>
                  <a:lnTo>
                    <a:pt x="3255" y="2920"/>
                  </a:lnTo>
                  <a:lnTo>
                    <a:pt x="3246" y="2928"/>
                  </a:lnTo>
                  <a:lnTo>
                    <a:pt x="3244" y="2934"/>
                  </a:lnTo>
                  <a:lnTo>
                    <a:pt x="3241" y="2939"/>
                  </a:lnTo>
                  <a:lnTo>
                    <a:pt x="3239" y="2945"/>
                  </a:lnTo>
                  <a:lnTo>
                    <a:pt x="3235" y="2950"/>
                  </a:lnTo>
                  <a:lnTo>
                    <a:pt x="3232" y="2956"/>
                  </a:lnTo>
                  <a:lnTo>
                    <a:pt x="3228" y="2960"/>
                  </a:lnTo>
                  <a:lnTo>
                    <a:pt x="3227" y="2965"/>
                  </a:lnTo>
                  <a:lnTo>
                    <a:pt x="3225" y="2970"/>
                  </a:lnTo>
                  <a:lnTo>
                    <a:pt x="3201" y="2971"/>
                  </a:lnTo>
                  <a:lnTo>
                    <a:pt x="3175" y="2972"/>
                  </a:lnTo>
                  <a:lnTo>
                    <a:pt x="3149" y="2972"/>
                  </a:lnTo>
                  <a:lnTo>
                    <a:pt x="3123" y="2971"/>
                  </a:lnTo>
                  <a:lnTo>
                    <a:pt x="3098" y="2969"/>
                  </a:lnTo>
                  <a:lnTo>
                    <a:pt x="3074" y="2965"/>
                  </a:lnTo>
                  <a:lnTo>
                    <a:pt x="3050" y="2961"/>
                  </a:lnTo>
                  <a:lnTo>
                    <a:pt x="3029" y="2954"/>
                  </a:lnTo>
                  <a:lnTo>
                    <a:pt x="3020" y="2953"/>
                  </a:lnTo>
                  <a:lnTo>
                    <a:pt x="3012" y="2952"/>
                  </a:lnTo>
                  <a:lnTo>
                    <a:pt x="3001" y="2950"/>
                  </a:lnTo>
                  <a:lnTo>
                    <a:pt x="2991" y="2949"/>
                  </a:lnTo>
                  <a:lnTo>
                    <a:pt x="2979" y="2947"/>
                  </a:lnTo>
                  <a:lnTo>
                    <a:pt x="2968" y="2945"/>
                  </a:lnTo>
                  <a:lnTo>
                    <a:pt x="2958" y="2944"/>
                  </a:lnTo>
                  <a:lnTo>
                    <a:pt x="2947" y="2941"/>
                  </a:lnTo>
                  <a:lnTo>
                    <a:pt x="2939" y="2939"/>
                  </a:lnTo>
                  <a:lnTo>
                    <a:pt x="2932" y="2937"/>
                  </a:lnTo>
                  <a:lnTo>
                    <a:pt x="2923" y="2936"/>
                  </a:lnTo>
                  <a:lnTo>
                    <a:pt x="2914" y="2935"/>
                  </a:lnTo>
                  <a:lnTo>
                    <a:pt x="2907" y="2934"/>
                  </a:lnTo>
                  <a:lnTo>
                    <a:pt x="2899" y="2934"/>
                  </a:lnTo>
                  <a:lnTo>
                    <a:pt x="2890" y="2935"/>
                  </a:lnTo>
                  <a:lnTo>
                    <a:pt x="2883" y="2936"/>
                  </a:lnTo>
                  <a:lnTo>
                    <a:pt x="2869" y="2939"/>
                  </a:lnTo>
                  <a:lnTo>
                    <a:pt x="2855" y="2942"/>
                  </a:lnTo>
                  <a:lnTo>
                    <a:pt x="2840" y="2946"/>
                  </a:lnTo>
                  <a:lnTo>
                    <a:pt x="2826" y="2949"/>
                  </a:lnTo>
                  <a:lnTo>
                    <a:pt x="2810" y="2952"/>
                  </a:lnTo>
                  <a:lnTo>
                    <a:pt x="2796" y="2954"/>
                  </a:lnTo>
                  <a:lnTo>
                    <a:pt x="2782" y="2959"/>
                  </a:lnTo>
                  <a:lnTo>
                    <a:pt x="2769" y="2962"/>
                  </a:lnTo>
                  <a:lnTo>
                    <a:pt x="2762" y="2960"/>
                  </a:lnTo>
                  <a:lnTo>
                    <a:pt x="2760" y="2957"/>
                  </a:lnTo>
                  <a:lnTo>
                    <a:pt x="2760" y="2953"/>
                  </a:lnTo>
                  <a:lnTo>
                    <a:pt x="2760" y="2951"/>
                  </a:lnTo>
                  <a:lnTo>
                    <a:pt x="2762" y="2948"/>
                  </a:lnTo>
                  <a:lnTo>
                    <a:pt x="2763" y="2945"/>
                  </a:lnTo>
                  <a:lnTo>
                    <a:pt x="2763" y="2941"/>
                  </a:lnTo>
                  <a:lnTo>
                    <a:pt x="2760" y="2938"/>
                  </a:lnTo>
                  <a:lnTo>
                    <a:pt x="2763" y="2932"/>
                  </a:lnTo>
                  <a:lnTo>
                    <a:pt x="2767" y="2926"/>
                  </a:lnTo>
                  <a:lnTo>
                    <a:pt x="2770" y="2920"/>
                  </a:lnTo>
                  <a:lnTo>
                    <a:pt x="2774" y="2913"/>
                  </a:lnTo>
                  <a:lnTo>
                    <a:pt x="2776" y="2907"/>
                  </a:lnTo>
                  <a:lnTo>
                    <a:pt x="2779" y="2899"/>
                  </a:lnTo>
                  <a:lnTo>
                    <a:pt x="2781" y="2892"/>
                  </a:lnTo>
                  <a:lnTo>
                    <a:pt x="2781" y="2885"/>
                  </a:lnTo>
                  <a:lnTo>
                    <a:pt x="2784" y="2873"/>
                  </a:lnTo>
                  <a:lnTo>
                    <a:pt x="2788" y="2861"/>
                  </a:lnTo>
                  <a:lnTo>
                    <a:pt x="2791" y="2850"/>
                  </a:lnTo>
                  <a:lnTo>
                    <a:pt x="2795" y="2838"/>
                  </a:lnTo>
                  <a:lnTo>
                    <a:pt x="2798" y="2826"/>
                  </a:lnTo>
                  <a:lnTo>
                    <a:pt x="2802" y="2814"/>
                  </a:lnTo>
                  <a:lnTo>
                    <a:pt x="2805" y="2803"/>
                  </a:lnTo>
                  <a:lnTo>
                    <a:pt x="2810" y="2792"/>
                  </a:lnTo>
                  <a:lnTo>
                    <a:pt x="2807" y="2789"/>
                  </a:lnTo>
                  <a:lnTo>
                    <a:pt x="2803" y="2786"/>
                  </a:lnTo>
                  <a:lnTo>
                    <a:pt x="2802" y="2784"/>
                  </a:lnTo>
                  <a:lnTo>
                    <a:pt x="2802" y="2780"/>
                  </a:lnTo>
                  <a:lnTo>
                    <a:pt x="2803" y="2775"/>
                  </a:lnTo>
                  <a:lnTo>
                    <a:pt x="2807" y="2770"/>
                  </a:lnTo>
                  <a:lnTo>
                    <a:pt x="2810" y="2764"/>
                  </a:lnTo>
                  <a:lnTo>
                    <a:pt x="2812" y="2760"/>
                  </a:lnTo>
                  <a:lnTo>
                    <a:pt x="2812" y="2756"/>
                  </a:lnTo>
                  <a:lnTo>
                    <a:pt x="2812" y="2754"/>
                  </a:lnTo>
                  <a:lnTo>
                    <a:pt x="2810" y="2751"/>
                  </a:lnTo>
                  <a:lnTo>
                    <a:pt x="2808" y="2749"/>
                  </a:lnTo>
                  <a:lnTo>
                    <a:pt x="2781" y="2749"/>
                  </a:lnTo>
                  <a:lnTo>
                    <a:pt x="2751" y="2749"/>
                  </a:lnTo>
                  <a:lnTo>
                    <a:pt x="2723" y="2749"/>
                  </a:lnTo>
                  <a:lnTo>
                    <a:pt x="2694" y="2748"/>
                  </a:lnTo>
                  <a:lnTo>
                    <a:pt x="2666" y="2747"/>
                  </a:lnTo>
                  <a:lnTo>
                    <a:pt x="2638" y="2747"/>
                  </a:lnTo>
                  <a:lnTo>
                    <a:pt x="2609" y="2746"/>
                  </a:lnTo>
                  <a:lnTo>
                    <a:pt x="2581" y="2747"/>
                  </a:lnTo>
                  <a:lnTo>
                    <a:pt x="2569" y="2741"/>
                  </a:lnTo>
                  <a:lnTo>
                    <a:pt x="2501" y="2742"/>
                  </a:lnTo>
                  <a:lnTo>
                    <a:pt x="2432" y="2742"/>
                  </a:lnTo>
                  <a:lnTo>
                    <a:pt x="2359" y="2743"/>
                  </a:lnTo>
                  <a:lnTo>
                    <a:pt x="2286" y="2742"/>
                  </a:lnTo>
                  <a:lnTo>
                    <a:pt x="2211" y="2742"/>
                  </a:lnTo>
                  <a:lnTo>
                    <a:pt x="2137" y="2740"/>
                  </a:lnTo>
                  <a:lnTo>
                    <a:pt x="2062" y="2737"/>
                  </a:lnTo>
                  <a:lnTo>
                    <a:pt x="1986" y="2734"/>
                  </a:lnTo>
                  <a:lnTo>
                    <a:pt x="1962" y="2730"/>
                  </a:lnTo>
                  <a:lnTo>
                    <a:pt x="1941" y="2729"/>
                  </a:lnTo>
                  <a:lnTo>
                    <a:pt x="1918" y="2729"/>
                  </a:lnTo>
                  <a:lnTo>
                    <a:pt x="1899" y="2730"/>
                  </a:lnTo>
                  <a:lnTo>
                    <a:pt x="1878" y="2731"/>
                  </a:lnTo>
                  <a:lnTo>
                    <a:pt x="1857" y="2731"/>
                  </a:lnTo>
                  <a:lnTo>
                    <a:pt x="1835" y="2733"/>
                  </a:lnTo>
                  <a:lnTo>
                    <a:pt x="1809" y="2734"/>
                  </a:lnTo>
                  <a:lnTo>
                    <a:pt x="1802" y="2735"/>
                  </a:lnTo>
                  <a:lnTo>
                    <a:pt x="1791" y="2735"/>
                  </a:lnTo>
                  <a:lnTo>
                    <a:pt x="1781" y="2736"/>
                  </a:lnTo>
                  <a:lnTo>
                    <a:pt x="1771" y="2736"/>
                  </a:lnTo>
                  <a:lnTo>
                    <a:pt x="1760" y="2736"/>
                  </a:lnTo>
                  <a:lnTo>
                    <a:pt x="1748" y="2735"/>
                  </a:lnTo>
                  <a:lnTo>
                    <a:pt x="1738" y="2734"/>
                  </a:lnTo>
                  <a:lnTo>
                    <a:pt x="1727" y="2734"/>
                  </a:lnTo>
                  <a:lnTo>
                    <a:pt x="1602" y="2736"/>
                  </a:lnTo>
                  <a:lnTo>
                    <a:pt x="1477" y="2737"/>
                  </a:lnTo>
                  <a:lnTo>
                    <a:pt x="1352" y="2738"/>
                  </a:lnTo>
                  <a:lnTo>
                    <a:pt x="1227" y="2738"/>
                  </a:lnTo>
                  <a:lnTo>
                    <a:pt x="1103" y="2736"/>
                  </a:lnTo>
                  <a:lnTo>
                    <a:pt x="978" y="2733"/>
                  </a:lnTo>
                  <a:lnTo>
                    <a:pt x="854" y="2728"/>
                  </a:lnTo>
                  <a:lnTo>
                    <a:pt x="731" y="2722"/>
                  </a:lnTo>
                  <a:lnTo>
                    <a:pt x="719" y="2719"/>
                  </a:lnTo>
                  <a:lnTo>
                    <a:pt x="709" y="2717"/>
                  </a:lnTo>
                  <a:lnTo>
                    <a:pt x="696" y="2715"/>
                  </a:lnTo>
                  <a:lnTo>
                    <a:pt x="686" y="2715"/>
                  </a:lnTo>
                  <a:lnTo>
                    <a:pt x="662" y="2714"/>
                  </a:lnTo>
                  <a:lnTo>
                    <a:pt x="639" y="2715"/>
                  </a:lnTo>
                  <a:lnTo>
                    <a:pt x="615" y="2716"/>
                  </a:lnTo>
                  <a:lnTo>
                    <a:pt x="591" y="2716"/>
                  </a:lnTo>
                  <a:lnTo>
                    <a:pt x="566" y="2715"/>
                  </a:lnTo>
                  <a:lnTo>
                    <a:pt x="540" y="2713"/>
                  </a:lnTo>
                  <a:lnTo>
                    <a:pt x="511" y="2713"/>
                  </a:lnTo>
                  <a:lnTo>
                    <a:pt x="481" y="2712"/>
                  </a:lnTo>
                  <a:lnTo>
                    <a:pt x="452" y="2710"/>
                  </a:lnTo>
                  <a:lnTo>
                    <a:pt x="424" y="2708"/>
                  </a:lnTo>
                  <a:lnTo>
                    <a:pt x="394" y="2705"/>
                  </a:lnTo>
                  <a:lnTo>
                    <a:pt x="363" y="2704"/>
                  </a:lnTo>
                  <a:lnTo>
                    <a:pt x="332" y="2703"/>
                  </a:lnTo>
                  <a:lnTo>
                    <a:pt x="301" y="2703"/>
                  </a:lnTo>
                  <a:lnTo>
                    <a:pt x="278" y="2700"/>
                  </a:lnTo>
                  <a:lnTo>
                    <a:pt x="256" y="2698"/>
                  </a:lnTo>
                  <a:lnTo>
                    <a:pt x="231" y="2697"/>
                  </a:lnTo>
                  <a:lnTo>
                    <a:pt x="205" y="2697"/>
                  </a:lnTo>
                  <a:lnTo>
                    <a:pt x="181" y="2696"/>
                  </a:lnTo>
                  <a:lnTo>
                    <a:pt x="157" y="2694"/>
                  </a:lnTo>
                  <a:lnTo>
                    <a:pt x="132" y="2692"/>
                  </a:lnTo>
                  <a:lnTo>
                    <a:pt x="110" y="2690"/>
                  </a:lnTo>
                  <a:lnTo>
                    <a:pt x="98" y="2691"/>
                  </a:lnTo>
                  <a:lnTo>
                    <a:pt x="84" y="2692"/>
                  </a:lnTo>
                  <a:lnTo>
                    <a:pt x="72" y="2691"/>
                  </a:lnTo>
                  <a:lnTo>
                    <a:pt x="58" y="2690"/>
                  </a:lnTo>
                  <a:lnTo>
                    <a:pt x="44" y="2688"/>
                  </a:lnTo>
                  <a:lnTo>
                    <a:pt x="28" y="2687"/>
                  </a:lnTo>
                  <a:lnTo>
                    <a:pt x="14" y="2687"/>
                  </a:lnTo>
                  <a:lnTo>
                    <a:pt x="0" y="2688"/>
                  </a:lnTo>
                  <a:lnTo>
                    <a:pt x="0" y="2685"/>
                  </a:lnTo>
                  <a:lnTo>
                    <a:pt x="0" y="2681"/>
                  </a:lnTo>
                  <a:lnTo>
                    <a:pt x="0" y="2678"/>
                  </a:lnTo>
                  <a:lnTo>
                    <a:pt x="2" y="2675"/>
                  </a:lnTo>
                  <a:lnTo>
                    <a:pt x="4" y="2672"/>
                  </a:lnTo>
                  <a:lnTo>
                    <a:pt x="4" y="2667"/>
                  </a:lnTo>
                  <a:lnTo>
                    <a:pt x="4" y="2664"/>
                  </a:lnTo>
                  <a:lnTo>
                    <a:pt x="4" y="2662"/>
                  </a:lnTo>
                  <a:lnTo>
                    <a:pt x="9" y="2659"/>
                  </a:lnTo>
                  <a:lnTo>
                    <a:pt x="14" y="2655"/>
                  </a:lnTo>
                  <a:lnTo>
                    <a:pt x="16" y="2652"/>
                  </a:lnTo>
                  <a:lnTo>
                    <a:pt x="18" y="2648"/>
                  </a:lnTo>
                  <a:lnTo>
                    <a:pt x="20" y="2643"/>
                  </a:lnTo>
                  <a:lnTo>
                    <a:pt x="20" y="2639"/>
                  </a:lnTo>
                  <a:lnTo>
                    <a:pt x="20" y="2635"/>
                  </a:lnTo>
                  <a:lnTo>
                    <a:pt x="21" y="2631"/>
                  </a:lnTo>
                  <a:lnTo>
                    <a:pt x="28" y="2619"/>
                  </a:lnTo>
                  <a:lnTo>
                    <a:pt x="33" y="2607"/>
                  </a:lnTo>
                  <a:lnTo>
                    <a:pt x="39" y="2597"/>
                  </a:lnTo>
                  <a:lnTo>
                    <a:pt x="44" y="2585"/>
                  </a:lnTo>
                  <a:lnTo>
                    <a:pt x="49" y="2573"/>
                  </a:lnTo>
                  <a:lnTo>
                    <a:pt x="54" y="2562"/>
                  </a:lnTo>
                  <a:lnTo>
                    <a:pt x="61" y="2550"/>
                  </a:lnTo>
                  <a:lnTo>
                    <a:pt x="66" y="2539"/>
                  </a:lnTo>
                  <a:lnTo>
                    <a:pt x="72" y="2528"/>
                  </a:lnTo>
                  <a:lnTo>
                    <a:pt x="79" y="2517"/>
                  </a:lnTo>
                  <a:lnTo>
                    <a:pt x="84" y="2506"/>
                  </a:lnTo>
                  <a:lnTo>
                    <a:pt x="91" y="2495"/>
                  </a:lnTo>
                  <a:lnTo>
                    <a:pt x="96" y="2485"/>
                  </a:lnTo>
                  <a:lnTo>
                    <a:pt x="99" y="2475"/>
                  </a:lnTo>
                  <a:lnTo>
                    <a:pt x="103" y="2464"/>
                  </a:lnTo>
                  <a:lnTo>
                    <a:pt x="103" y="2453"/>
                  </a:lnTo>
                  <a:lnTo>
                    <a:pt x="110" y="2446"/>
                  </a:lnTo>
                  <a:lnTo>
                    <a:pt x="115" y="2438"/>
                  </a:lnTo>
                  <a:lnTo>
                    <a:pt x="120" y="2429"/>
                  </a:lnTo>
                  <a:lnTo>
                    <a:pt x="124" y="2420"/>
                  </a:lnTo>
                  <a:lnTo>
                    <a:pt x="125" y="2412"/>
                  </a:lnTo>
                  <a:lnTo>
                    <a:pt x="129" y="2402"/>
                  </a:lnTo>
                  <a:lnTo>
                    <a:pt x="132" y="2393"/>
                  </a:lnTo>
                  <a:lnTo>
                    <a:pt x="138" y="2386"/>
                  </a:lnTo>
                  <a:lnTo>
                    <a:pt x="139" y="2374"/>
                  </a:lnTo>
                  <a:lnTo>
                    <a:pt x="143" y="2363"/>
                  </a:lnTo>
                  <a:lnTo>
                    <a:pt x="146" y="2352"/>
                  </a:lnTo>
                  <a:lnTo>
                    <a:pt x="150" y="2341"/>
                  </a:lnTo>
                  <a:lnTo>
                    <a:pt x="153" y="2330"/>
                  </a:lnTo>
                  <a:lnTo>
                    <a:pt x="158" y="2319"/>
                  </a:lnTo>
                  <a:lnTo>
                    <a:pt x="165" y="2308"/>
                  </a:lnTo>
                  <a:lnTo>
                    <a:pt x="172" y="2299"/>
                  </a:lnTo>
                  <a:lnTo>
                    <a:pt x="174" y="2288"/>
                  </a:lnTo>
                  <a:lnTo>
                    <a:pt x="177" y="2278"/>
                  </a:lnTo>
                  <a:lnTo>
                    <a:pt x="181" y="2268"/>
                  </a:lnTo>
                  <a:lnTo>
                    <a:pt x="184" y="2258"/>
                  </a:lnTo>
                  <a:lnTo>
                    <a:pt x="190" y="2248"/>
                  </a:lnTo>
                  <a:lnTo>
                    <a:pt x="195" y="2238"/>
                  </a:lnTo>
                  <a:lnTo>
                    <a:pt x="200" y="2228"/>
                  </a:lnTo>
                  <a:lnTo>
                    <a:pt x="207" y="2219"/>
                  </a:lnTo>
                  <a:lnTo>
                    <a:pt x="207" y="2212"/>
                  </a:lnTo>
                  <a:lnTo>
                    <a:pt x="207" y="2204"/>
                  </a:lnTo>
                  <a:lnTo>
                    <a:pt x="209" y="2195"/>
                  </a:lnTo>
                  <a:lnTo>
                    <a:pt x="210" y="2188"/>
                  </a:lnTo>
                  <a:lnTo>
                    <a:pt x="212" y="2179"/>
                  </a:lnTo>
                  <a:lnTo>
                    <a:pt x="214" y="2171"/>
                  </a:lnTo>
                  <a:lnTo>
                    <a:pt x="217" y="2164"/>
                  </a:lnTo>
                  <a:lnTo>
                    <a:pt x="221" y="2156"/>
                  </a:lnTo>
                  <a:lnTo>
                    <a:pt x="223" y="2146"/>
                  </a:lnTo>
                  <a:lnTo>
                    <a:pt x="226" y="2136"/>
                  </a:lnTo>
                  <a:lnTo>
                    <a:pt x="230" y="2128"/>
                  </a:lnTo>
                  <a:lnTo>
                    <a:pt x="235" y="2119"/>
                  </a:lnTo>
                  <a:lnTo>
                    <a:pt x="238" y="2109"/>
                  </a:lnTo>
                  <a:lnTo>
                    <a:pt x="242" y="2101"/>
                  </a:lnTo>
                  <a:lnTo>
                    <a:pt x="245" y="2091"/>
                  </a:lnTo>
                  <a:lnTo>
                    <a:pt x="245" y="2080"/>
                  </a:lnTo>
                  <a:lnTo>
                    <a:pt x="254" y="2060"/>
                  </a:lnTo>
                  <a:lnTo>
                    <a:pt x="263" y="2042"/>
                  </a:lnTo>
                  <a:lnTo>
                    <a:pt x="269" y="2022"/>
                  </a:lnTo>
                  <a:lnTo>
                    <a:pt x="275" y="2003"/>
                  </a:lnTo>
                  <a:lnTo>
                    <a:pt x="280" y="1983"/>
                  </a:lnTo>
                  <a:lnTo>
                    <a:pt x="285" y="1964"/>
                  </a:lnTo>
                  <a:lnTo>
                    <a:pt x="289" y="1944"/>
                  </a:lnTo>
                  <a:lnTo>
                    <a:pt x="290" y="1923"/>
                  </a:lnTo>
                  <a:lnTo>
                    <a:pt x="297" y="1913"/>
                  </a:lnTo>
                  <a:lnTo>
                    <a:pt x="302" y="1903"/>
                  </a:lnTo>
                  <a:lnTo>
                    <a:pt x="308" y="1891"/>
                  </a:lnTo>
                  <a:lnTo>
                    <a:pt x="311" y="1880"/>
                  </a:lnTo>
                  <a:lnTo>
                    <a:pt x="313" y="1868"/>
                  </a:lnTo>
                  <a:lnTo>
                    <a:pt x="316" y="1857"/>
                  </a:lnTo>
                  <a:lnTo>
                    <a:pt x="318" y="1846"/>
                  </a:lnTo>
                  <a:lnTo>
                    <a:pt x="322" y="1836"/>
                  </a:lnTo>
                  <a:lnTo>
                    <a:pt x="325" y="1816"/>
                  </a:lnTo>
                  <a:lnTo>
                    <a:pt x="332" y="1795"/>
                  </a:lnTo>
                  <a:lnTo>
                    <a:pt x="339" y="1774"/>
                  </a:lnTo>
                  <a:lnTo>
                    <a:pt x="346" y="1754"/>
                  </a:lnTo>
                  <a:lnTo>
                    <a:pt x="353" y="1733"/>
                  </a:lnTo>
                  <a:lnTo>
                    <a:pt x="358" y="1711"/>
                  </a:lnTo>
                  <a:lnTo>
                    <a:pt x="363" y="1690"/>
                  </a:lnTo>
                  <a:lnTo>
                    <a:pt x="367" y="1670"/>
                  </a:lnTo>
                  <a:lnTo>
                    <a:pt x="370" y="1661"/>
                  </a:lnTo>
                  <a:lnTo>
                    <a:pt x="374" y="1652"/>
                  </a:lnTo>
                  <a:lnTo>
                    <a:pt x="375" y="1644"/>
                  </a:lnTo>
                  <a:lnTo>
                    <a:pt x="379" y="1635"/>
                  </a:lnTo>
                  <a:lnTo>
                    <a:pt x="381" y="1626"/>
                  </a:lnTo>
                  <a:lnTo>
                    <a:pt x="382" y="1618"/>
                  </a:lnTo>
                  <a:lnTo>
                    <a:pt x="384" y="1609"/>
                  </a:lnTo>
                  <a:lnTo>
                    <a:pt x="387" y="1600"/>
                  </a:lnTo>
                  <a:lnTo>
                    <a:pt x="394" y="1573"/>
                  </a:lnTo>
                  <a:lnTo>
                    <a:pt x="400" y="1547"/>
                  </a:lnTo>
                  <a:lnTo>
                    <a:pt x="403" y="1520"/>
                  </a:lnTo>
                  <a:lnTo>
                    <a:pt x="407" y="1493"/>
                  </a:lnTo>
                  <a:lnTo>
                    <a:pt x="410" y="1465"/>
                  </a:lnTo>
                  <a:lnTo>
                    <a:pt x="414" y="1438"/>
                  </a:lnTo>
                  <a:lnTo>
                    <a:pt x="419" y="1411"/>
                  </a:lnTo>
                  <a:lnTo>
                    <a:pt x="424" y="1384"/>
                  </a:lnTo>
                  <a:lnTo>
                    <a:pt x="426" y="1365"/>
                  </a:lnTo>
                  <a:lnTo>
                    <a:pt x="429" y="1347"/>
                  </a:lnTo>
                  <a:lnTo>
                    <a:pt x="434" y="1329"/>
                  </a:lnTo>
                  <a:lnTo>
                    <a:pt x="440" y="1312"/>
                  </a:lnTo>
                  <a:lnTo>
                    <a:pt x="446" y="1295"/>
                  </a:lnTo>
                  <a:lnTo>
                    <a:pt x="450" y="1276"/>
                  </a:lnTo>
                  <a:lnTo>
                    <a:pt x="453" y="1259"/>
                  </a:lnTo>
                  <a:lnTo>
                    <a:pt x="453" y="1240"/>
                  </a:lnTo>
                  <a:lnTo>
                    <a:pt x="459" y="1231"/>
                  </a:lnTo>
                  <a:lnTo>
                    <a:pt x="462" y="1222"/>
                  </a:lnTo>
                  <a:lnTo>
                    <a:pt x="464" y="1213"/>
                  </a:lnTo>
                  <a:lnTo>
                    <a:pt x="464" y="1204"/>
                  </a:lnTo>
                  <a:lnTo>
                    <a:pt x="466" y="1196"/>
                  </a:lnTo>
                  <a:lnTo>
                    <a:pt x="467" y="1186"/>
                  </a:lnTo>
                  <a:lnTo>
                    <a:pt x="471" y="1177"/>
                  </a:lnTo>
                  <a:lnTo>
                    <a:pt x="474" y="1168"/>
                  </a:lnTo>
                  <a:lnTo>
                    <a:pt x="473" y="1125"/>
                  </a:lnTo>
                  <a:lnTo>
                    <a:pt x="473" y="1082"/>
                  </a:lnTo>
                  <a:lnTo>
                    <a:pt x="476" y="1041"/>
                  </a:lnTo>
                  <a:lnTo>
                    <a:pt x="479" y="1001"/>
                  </a:lnTo>
                  <a:lnTo>
                    <a:pt x="485" y="960"/>
                  </a:lnTo>
                  <a:lnTo>
                    <a:pt x="492" y="919"/>
                  </a:lnTo>
                  <a:lnTo>
                    <a:pt x="497" y="877"/>
                  </a:lnTo>
                  <a:lnTo>
                    <a:pt x="505" y="833"/>
                  </a:lnTo>
                  <a:lnTo>
                    <a:pt x="507" y="811"/>
                  </a:lnTo>
                  <a:lnTo>
                    <a:pt x="509" y="788"/>
                  </a:lnTo>
                  <a:lnTo>
                    <a:pt x="512" y="765"/>
                  </a:lnTo>
                  <a:lnTo>
                    <a:pt x="516" y="743"/>
                  </a:lnTo>
                  <a:lnTo>
                    <a:pt x="519" y="720"/>
                  </a:lnTo>
                  <a:lnTo>
                    <a:pt x="523" y="697"/>
                  </a:lnTo>
                  <a:lnTo>
                    <a:pt x="528" y="675"/>
                  </a:lnTo>
                  <a:lnTo>
                    <a:pt x="532" y="652"/>
                  </a:lnTo>
                  <a:lnTo>
                    <a:pt x="532" y="636"/>
                  </a:lnTo>
                  <a:lnTo>
                    <a:pt x="532" y="620"/>
                  </a:lnTo>
                  <a:lnTo>
                    <a:pt x="533" y="604"/>
                  </a:lnTo>
                  <a:lnTo>
                    <a:pt x="535" y="588"/>
                  </a:lnTo>
                  <a:lnTo>
                    <a:pt x="537" y="571"/>
                  </a:lnTo>
                  <a:lnTo>
                    <a:pt x="538" y="554"/>
                  </a:lnTo>
                  <a:lnTo>
                    <a:pt x="540" y="538"/>
                  </a:lnTo>
                  <a:lnTo>
                    <a:pt x="538" y="521"/>
                  </a:lnTo>
                  <a:lnTo>
                    <a:pt x="535" y="494"/>
                  </a:lnTo>
                  <a:lnTo>
                    <a:pt x="533" y="466"/>
                  </a:lnTo>
                  <a:lnTo>
                    <a:pt x="532" y="439"/>
                  </a:lnTo>
                  <a:lnTo>
                    <a:pt x="530" y="410"/>
                  </a:lnTo>
                  <a:lnTo>
                    <a:pt x="526" y="382"/>
                  </a:lnTo>
                  <a:lnTo>
                    <a:pt x="525" y="354"/>
                  </a:lnTo>
                  <a:lnTo>
                    <a:pt x="521" y="325"/>
                  </a:lnTo>
                  <a:lnTo>
                    <a:pt x="518" y="298"/>
                  </a:lnTo>
                  <a:lnTo>
                    <a:pt x="514" y="226"/>
                  </a:lnTo>
                  <a:lnTo>
                    <a:pt x="509" y="216"/>
                  </a:lnTo>
                  <a:lnTo>
                    <a:pt x="507" y="205"/>
                  </a:lnTo>
                  <a:lnTo>
                    <a:pt x="504" y="193"/>
                  </a:lnTo>
                  <a:lnTo>
                    <a:pt x="504" y="181"/>
                  </a:lnTo>
                  <a:lnTo>
                    <a:pt x="502" y="170"/>
                  </a:lnTo>
                  <a:lnTo>
                    <a:pt x="502" y="158"/>
                  </a:lnTo>
                  <a:lnTo>
                    <a:pt x="502" y="147"/>
                  </a:lnTo>
                  <a:lnTo>
                    <a:pt x="502" y="137"/>
                  </a:lnTo>
                  <a:lnTo>
                    <a:pt x="497" y="127"/>
                  </a:lnTo>
                  <a:lnTo>
                    <a:pt x="495" y="118"/>
                  </a:lnTo>
                  <a:lnTo>
                    <a:pt x="492" y="107"/>
                  </a:lnTo>
                  <a:lnTo>
                    <a:pt x="490" y="97"/>
                  </a:lnTo>
                  <a:lnTo>
                    <a:pt x="488" y="86"/>
                  </a:lnTo>
                  <a:lnTo>
                    <a:pt x="485" y="76"/>
                  </a:lnTo>
                  <a:lnTo>
                    <a:pt x="481" y="67"/>
                  </a:lnTo>
                  <a:lnTo>
                    <a:pt x="474" y="58"/>
                  </a:lnTo>
                  <a:lnTo>
                    <a:pt x="474" y="56"/>
                  </a:lnTo>
                  <a:lnTo>
                    <a:pt x="474" y="53"/>
                  </a:lnTo>
                  <a:lnTo>
                    <a:pt x="474" y="52"/>
                  </a:lnTo>
                  <a:lnTo>
                    <a:pt x="476" y="50"/>
                  </a:lnTo>
                  <a:lnTo>
                    <a:pt x="478" y="48"/>
                  </a:lnTo>
                  <a:lnTo>
                    <a:pt x="478" y="47"/>
                  </a:lnTo>
                  <a:lnTo>
                    <a:pt x="481" y="47"/>
                  </a:lnTo>
                  <a:lnTo>
                    <a:pt x="483" y="46"/>
                  </a:lnTo>
                  <a:lnTo>
                    <a:pt x="500" y="48"/>
                  </a:lnTo>
                  <a:lnTo>
                    <a:pt x="518" y="50"/>
                  </a:lnTo>
                  <a:lnTo>
                    <a:pt x="535" y="50"/>
                  </a:lnTo>
                  <a:lnTo>
                    <a:pt x="551" y="49"/>
                  </a:lnTo>
                  <a:lnTo>
                    <a:pt x="568" y="48"/>
                  </a:lnTo>
                  <a:lnTo>
                    <a:pt x="585" y="47"/>
                  </a:lnTo>
                  <a:lnTo>
                    <a:pt x="603" y="46"/>
                  </a:lnTo>
                  <a:lnTo>
                    <a:pt x="620" y="46"/>
                  </a:lnTo>
                  <a:lnTo>
                    <a:pt x="660" y="44"/>
                  </a:lnTo>
                  <a:lnTo>
                    <a:pt x="700" y="43"/>
                  </a:lnTo>
                  <a:lnTo>
                    <a:pt x="742" y="43"/>
                  </a:lnTo>
                  <a:lnTo>
                    <a:pt x="781" y="42"/>
                  </a:lnTo>
                  <a:lnTo>
                    <a:pt x="821" y="40"/>
                  </a:lnTo>
                  <a:lnTo>
                    <a:pt x="860" y="39"/>
                  </a:lnTo>
                  <a:lnTo>
                    <a:pt x="898" y="38"/>
                  </a:lnTo>
                  <a:lnTo>
                    <a:pt x="934" y="35"/>
                  </a:lnTo>
                  <a:lnTo>
                    <a:pt x="1002" y="34"/>
                  </a:lnTo>
                  <a:lnTo>
                    <a:pt x="1070" y="32"/>
                  </a:lnTo>
                  <a:lnTo>
                    <a:pt x="1139" y="27"/>
                  </a:lnTo>
                  <a:lnTo>
                    <a:pt x="1208" y="23"/>
                  </a:lnTo>
                  <a:lnTo>
                    <a:pt x="1278" y="19"/>
                  </a:lnTo>
                  <a:lnTo>
                    <a:pt x="1349" y="15"/>
                  </a:lnTo>
                  <a:lnTo>
                    <a:pt x="1422" y="12"/>
                  </a:lnTo>
                  <a:lnTo>
                    <a:pt x="1495" y="10"/>
                  </a:lnTo>
                  <a:lnTo>
                    <a:pt x="1505" y="11"/>
                  </a:lnTo>
                  <a:lnTo>
                    <a:pt x="1514" y="11"/>
                  </a:lnTo>
                  <a:lnTo>
                    <a:pt x="1522" y="10"/>
                  </a:lnTo>
                  <a:lnTo>
                    <a:pt x="1533" y="8"/>
                  </a:lnTo>
                  <a:lnTo>
                    <a:pt x="1542" y="7"/>
                  </a:lnTo>
                  <a:lnTo>
                    <a:pt x="1552" y="6"/>
                  </a:lnTo>
                  <a:lnTo>
                    <a:pt x="1561" y="6"/>
                  </a:lnTo>
                  <a:lnTo>
                    <a:pt x="1569" y="7"/>
                  </a:lnTo>
                  <a:lnTo>
                    <a:pt x="1573" y="3"/>
                  </a:lnTo>
                  <a:lnTo>
                    <a:pt x="1575" y="2"/>
                  </a:lnTo>
                  <a:lnTo>
                    <a:pt x="1578" y="2"/>
                  </a:lnTo>
                  <a:lnTo>
                    <a:pt x="1582" y="3"/>
                  </a:lnTo>
                  <a:lnTo>
                    <a:pt x="1585" y="5"/>
                  </a:lnTo>
                  <a:lnTo>
                    <a:pt x="1588" y="6"/>
                  </a:lnTo>
                  <a:lnTo>
                    <a:pt x="1592" y="6"/>
                  </a:lnTo>
                  <a:lnTo>
                    <a:pt x="1595" y="7"/>
                  </a:lnTo>
                  <a:lnTo>
                    <a:pt x="1623" y="6"/>
                  </a:lnTo>
                  <a:lnTo>
                    <a:pt x="1653" y="7"/>
                  </a:lnTo>
                  <a:lnTo>
                    <a:pt x="1682" y="7"/>
                  </a:lnTo>
                  <a:lnTo>
                    <a:pt x="1712" y="7"/>
                  </a:lnTo>
                  <a:lnTo>
                    <a:pt x="1743" y="7"/>
                  </a:lnTo>
                  <a:lnTo>
                    <a:pt x="1772" y="6"/>
                  </a:lnTo>
                  <a:lnTo>
                    <a:pt x="1804" y="5"/>
                  </a:lnTo>
                  <a:lnTo>
                    <a:pt x="1833" y="2"/>
                  </a:lnTo>
                  <a:lnTo>
                    <a:pt x="1857" y="5"/>
                  </a:lnTo>
                  <a:lnTo>
                    <a:pt x="1882" y="5"/>
                  </a:lnTo>
                  <a:lnTo>
                    <a:pt x="1908" y="5"/>
                  </a:lnTo>
                  <a:lnTo>
                    <a:pt x="1934" y="5"/>
                  </a:lnTo>
                  <a:lnTo>
                    <a:pt x="1962" y="3"/>
                  </a:lnTo>
                  <a:lnTo>
                    <a:pt x="1988" y="2"/>
                  </a:lnTo>
                  <a:lnTo>
                    <a:pt x="2014" y="1"/>
                  </a:lnTo>
                  <a:lnTo>
                    <a:pt x="2038" y="0"/>
                  </a:lnTo>
                  <a:lnTo>
                    <a:pt x="2100" y="1"/>
                  </a:lnTo>
                  <a:lnTo>
                    <a:pt x="2163" y="2"/>
                  </a:lnTo>
                  <a:lnTo>
                    <a:pt x="2225" y="2"/>
                  </a:lnTo>
                  <a:lnTo>
                    <a:pt x="2286" y="3"/>
                  </a:lnTo>
                  <a:lnTo>
                    <a:pt x="2347" y="5"/>
                  </a:lnTo>
                  <a:lnTo>
                    <a:pt x="2408" y="6"/>
                  </a:lnTo>
                  <a:lnTo>
                    <a:pt x="2468" y="8"/>
                  </a:lnTo>
                  <a:lnTo>
                    <a:pt x="2531" y="12"/>
                  </a:lnTo>
                  <a:close/>
                </a:path>
              </a:pathLst>
            </a:custGeom>
            <a:solidFill>
              <a:srgbClr val="FFFF99"/>
            </a:solidFill>
            <a:ln w="9525">
              <a:solidFill>
                <a:srgbClr val="000000"/>
              </a:solidFill>
              <a:round/>
              <a:headEnd/>
              <a:tailEnd/>
            </a:ln>
          </p:spPr>
          <p:txBody>
            <a:bodyPr/>
            <a:lstStyle/>
            <a:p>
              <a:endParaRPr lang="zh-CN" altLang="en-US"/>
            </a:p>
          </p:txBody>
        </p:sp>
        <p:sp>
          <p:nvSpPr>
            <p:cNvPr id="99335" name="Freeform 24"/>
            <p:cNvSpPr>
              <a:spLocks/>
            </p:cNvSpPr>
            <p:nvPr/>
          </p:nvSpPr>
          <p:spPr bwMode="auto">
            <a:xfrm>
              <a:off x="8115745" y="2539999"/>
              <a:ext cx="573088" cy="649288"/>
            </a:xfrm>
            <a:custGeom>
              <a:avLst/>
              <a:gdLst>
                <a:gd name="T0" fmla="*/ 2147483647 w 720"/>
                <a:gd name="T1" fmla="*/ 2147483647 h 817"/>
                <a:gd name="T2" fmla="*/ 2147483647 w 720"/>
                <a:gd name="T3" fmla="*/ 2147483647 h 817"/>
                <a:gd name="T4" fmla="*/ 2147483647 w 720"/>
                <a:gd name="T5" fmla="*/ 2147483647 h 817"/>
                <a:gd name="T6" fmla="*/ 2147483647 w 720"/>
                <a:gd name="T7" fmla="*/ 2147483647 h 817"/>
                <a:gd name="T8" fmla="*/ 2147483647 w 720"/>
                <a:gd name="T9" fmla="*/ 2147483647 h 817"/>
                <a:gd name="T10" fmla="*/ 2147483647 w 720"/>
                <a:gd name="T11" fmla="*/ 2147483647 h 817"/>
                <a:gd name="T12" fmla="*/ 2147483647 w 720"/>
                <a:gd name="T13" fmla="*/ 2147483647 h 817"/>
                <a:gd name="T14" fmla="*/ 2147483647 w 720"/>
                <a:gd name="T15" fmla="*/ 2147483647 h 817"/>
                <a:gd name="T16" fmla="*/ 2147483647 w 720"/>
                <a:gd name="T17" fmla="*/ 2147483647 h 817"/>
                <a:gd name="T18" fmla="*/ 2147483647 w 720"/>
                <a:gd name="T19" fmla="*/ 2147483647 h 817"/>
                <a:gd name="T20" fmla="*/ 2147483647 w 720"/>
                <a:gd name="T21" fmla="*/ 2147483647 h 817"/>
                <a:gd name="T22" fmla="*/ 2147483647 w 720"/>
                <a:gd name="T23" fmla="*/ 2147483647 h 817"/>
                <a:gd name="T24" fmla="*/ 2147483647 w 720"/>
                <a:gd name="T25" fmla="*/ 2147483647 h 817"/>
                <a:gd name="T26" fmla="*/ 2147483647 w 720"/>
                <a:gd name="T27" fmla="*/ 2147483647 h 817"/>
                <a:gd name="T28" fmla="*/ 2147483647 w 720"/>
                <a:gd name="T29" fmla="*/ 2147483647 h 817"/>
                <a:gd name="T30" fmla="*/ 2147483647 w 720"/>
                <a:gd name="T31" fmla="*/ 2147483647 h 817"/>
                <a:gd name="T32" fmla="*/ 2147483647 w 720"/>
                <a:gd name="T33" fmla="*/ 2147483647 h 817"/>
                <a:gd name="T34" fmla="*/ 2147483647 w 720"/>
                <a:gd name="T35" fmla="*/ 2147483647 h 817"/>
                <a:gd name="T36" fmla="*/ 2147483647 w 720"/>
                <a:gd name="T37" fmla="*/ 2147483647 h 817"/>
                <a:gd name="T38" fmla="*/ 2147483647 w 720"/>
                <a:gd name="T39" fmla="*/ 2147483647 h 817"/>
                <a:gd name="T40" fmla="*/ 2147483647 w 720"/>
                <a:gd name="T41" fmla="*/ 2147483647 h 817"/>
                <a:gd name="T42" fmla="*/ 2147483647 w 720"/>
                <a:gd name="T43" fmla="*/ 2147483647 h 817"/>
                <a:gd name="T44" fmla="*/ 2147483647 w 720"/>
                <a:gd name="T45" fmla="*/ 2147483647 h 817"/>
                <a:gd name="T46" fmla="*/ 2147483647 w 720"/>
                <a:gd name="T47" fmla="*/ 2147483647 h 817"/>
                <a:gd name="T48" fmla="*/ 2147483647 w 720"/>
                <a:gd name="T49" fmla="*/ 2147483647 h 817"/>
                <a:gd name="T50" fmla="*/ 2147483647 w 720"/>
                <a:gd name="T51" fmla="*/ 2147483647 h 817"/>
                <a:gd name="T52" fmla="*/ 2147483647 w 720"/>
                <a:gd name="T53" fmla="*/ 2147483647 h 817"/>
                <a:gd name="T54" fmla="*/ 2147483647 w 720"/>
                <a:gd name="T55" fmla="*/ 2147483647 h 817"/>
                <a:gd name="T56" fmla="*/ 2147483647 w 720"/>
                <a:gd name="T57" fmla="*/ 2147483647 h 817"/>
                <a:gd name="T58" fmla="*/ 2147483647 w 720"/>
                <a:gd name="T59" fmla="*/ 2147483647 h 817"/>
                <a:gd name="T60" fmla="*/ 2147483647 w 720"/>
                <a:gd name="T61" fmla="*/ 2147483647 h 817"/>
                <a:gd name="T62" fmla="*/ 2147483647 w 720"/>
                <a:gd name="T63" fmla="*/ 2147483647 h 817"/>
                <a:gd name="T64" fmla="*/ 2147483647 w 720"/>
                <a:gd name="T65" fmla="*/ 2147483647 h 817"/>
                <a:gd name="T66" fmla="*/ 2147483647 w 720"/>
                <a:gd name="T67" fmla="*/ 2147483647 h 817"/>
                <a:gd name="T68" fmla="*/ 2147483647 w 720"/>
                <a:gd name="T69" fmla="*/ 2147483647 h 817"/>
                <a:gd name="T70" fmla="*/ 2147483647 w 720"/>
                <a:gd name="T71" fmla="*/ 2147483647 h 817"/>
                <a:gd name="T72" fmla="*/ 2147483647 w 720"/>
                <a:gd name="T73" fmla="*/ 2147483647 h 817"/>
                <a:gd name="T74" fmla="*/ 2147483647 w 720"/>
                <a:gd name="T75" fmla="*/ 2147483647 h 817"/>
                <a:gd name="T76" fmla="*/ 2147483647 w 720"/>
                <a:gd name="T77" fmla="*/ 2147483647 h 817"/>
                <a:gd name="T78" fmla="*/ 2147483647 w 720"/>
                <a:gd name="T79" fmla="*/ 2147483647 h 817"/>
                <a:gd name="T80" fmla="*/ 2147483647 w 720"/>
                <a:gd name="T81" fmla="*/ 2147483647 h 817"/>
                <a:gd name="T82" fmla="*/ 2147483647 w 720"/>
                <a:gd name="T83" fmla="*/ 2147483647 h 817"/>
                <a:gd name="T84" fmla="*/ 2147483647 w 720"/>
                <a:gd name="T85" fmla="*/ 2147483647 h 817"/>
                <a:gd name="T86" fmla="*/ 2147483647 w 720"/>
                <a:gd name="T87" fmla="*/ 2147483647 h 817"/>
                <a:gd name="T88" fmla="*/ 2147483647 w 720"/>
                <a:gd name="T89" fmla="*/ 2147483647 h 817"/>
                <a:gd name="T90" fmla="*/ 2147483647 w 720"/>
                <a:gd name="T91" fmla="*/ 2147483647 h 817"/>
                <a:gd name="T92" fmla="*/ 2147483647 w 720"/>
                <a:gd name="T93" fmla="*/ 2147483647 h 817"/>
                <a:gd name="T94" fmla="*/ 2147483647 w 720"/>
                <a:gd name="T95" fmla="*/ 2147483647 h 817"/>
                <a:gd name="T96" fmla="*/ 2147483647 w 720"/>
                <a:gd name="T97" fmla="*/ 2147483647 h 817"/>
                <a:gd name="T98" fmla="*/ 2147483647 w 720"/>
                <a:gd name="T99" fmla="*/ 2147483647 h 817"/>
                <a:gd name="T100" fmla="*/ 2147483647 w 720"/>
                <a:gd name="T101" fmla="*/ 2147483647 h 817"/>
                <a:gd name="T102" fmla="*/ 2147483647 w 720"/>
                <a:gd name="T103" fmla="*/ 2147483647 h 817"/>
                <a:gd name="T104" fmla="*/ 2147483647 w 720"/>
                <a:gd name="T105" fmla="*/ 2147483647 h 817"/>
                <a:gd name="T106" fmla="*/ 2147483647 w 720"/>
                <a:gd name="T107" fmla="*/ 2147483647 h 817"/>
                <a:gd name="T108" fmla="*/ 2147483647 w 720"/>
                <a:gd name="T109" fmla="*/ 2147483647 h 817"/>
                <a:gd name="T110" fmla="*/ 2147483647 w 720"/>
                <a:gd name="T111" fmla="*/ 2147483647 h 817"/>
                <a:gd name="T112" fmla="*/ 2147483647 w 720"/>
                <a:gd name="T113" fmla="*/ 2147483647 h 817"/>
                <a:gd name="T114" fmla="*/ 2147483647 w 720"/>
                <a:gd name="T115" fmla="*/ 2147483647 h 817"/>
                <a:gd name="T116" fmla="*/ 2147483647 w 720"/>
                <a:gd name="T117" fmla="*/ 2147483647 h 817"/>
                <a:gd name="T118" fmla="*/ 2147483647 w 720"/>
                <a:gd name="T119" fmla="*/ 2147483647 h 81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0" h="817">
                  <a:moveTo>
                    <a:pt x="599" y="33"/>
                  </a:moveTo>
                  <a:lnTo>
                    <a:pt x="607" y="47"/>
                  </a:lnTo>
                  <a:lnTo>
                    <a:pt x="618" y="61"/>
                  </a:lnTo>
                  <a:lnTo>
                    <a:pt x="630" y="74"/>
                  </a:lnTo>
                  <a:lnTo>
                    <a:pt x="640" y="88"/>
                  </a:lnTo>
                  <a:lnTo>
                    <a:pt x="652" y="102"/>
                  </a:lnTo>
                  <a:lnTo>
                    <a:pt x="665" y="115"/>
                  </a:lnTo>
                  <a:lnTo>
                    <a:pt x="675" y="129"/>
                  </a:lnTo>
                  <a:lnTo>
                    <a:pt x="685" y="144"/>
                  </a:lnTo>
                  <a:lnTo>
                    <a:pt x="692" y="182"/>
                  </a:lnTo>
                  <a:lnTo>
                    <a:pt x="699" y="219"/>
                  </a:lnTo>
                  <a:lnTo>
                    <a:pt x="706" y="256"/>
                  </a:lnTo>
                  <a:lnTo>
                    <a:pt x="713" y="293"/>
                  </a:lnTo>
                  <a:lnTo>
                    <a:pt x="718" y="330"/>
                  </a:lnTo>
                  <a:lnTo>
                    <a:pt x="720" y="367"/>
                  </a:lnTo>
                  <a:lnTo>
                    <a:pt x="720" y="386"/>
                  </a:lnTo>
                  <a:lnTo>
                    <a:pt x="720" y="405"/>
                  </a:lnTo>
                  <a:lnTo>
                    <a:pt x="718" y="424"/>
                  </a:lnTo>
                  <a:lnTo>
                    <a:pt x="715" y="443"/>
                  </a:lnTo>
                  <a:lnTo>
                    <a:pt x="711" y="451"/>
                  </a:lnTo>
                  <a:lnTo>
                    <a:pt x="706" y="460"/>
                  </a:lnTo>
                  <a:lnTo>
                    <a:pt x="701" y="469"/>
                  </a:lnTo>
                  <a:lnTo>
                    <a:pt x="696" y="477"/>
                  </a:lnTo>
                  <a:lnTo>
                    <a:pt x="689" y="486"/>
                  </a:lnTo>
                  <a:lnTo>
                    <a:pt x="682" y="495"/>
                  </a:lnTo>
                  <a:lnTo>
                    <a:pt x="675" y="503"/>
                  </a:lnTo>
                  <a:lnTo>
                    <a:pt x="668" y="510"/>
                  </a:lnTo>
                  <a:lnTo>
                    <a:pt x="659" y="520"/>
                  </a:lnTo>
                  <a:lnTo>
                    <a:pt x="654" y="531"/>
                  </a:lnTo>
                  <a:lnTo>
                    <a:pt x="647" y="541"/>
                  </a:lnTo>
                  <a:lnTo>
                    <a:pt x="642" y="550"/>
                  </a:lnTo>
                  <a:lnTo>
                    <a:pt x="635" y="560"/>
                  </a:lnTo>
                  <a:lnTo>
                    <a:pt x="630" y="571"/>
                  </a:lnTo>
                  <a:lnTo>
                    <a:pt x="623" y="581"/>
                  </a:lnTo>
                  <a:lnTo>
                    <a:pt x="616" y="591"/>
                  </a:lnTo>
                  <a:lnTo>
                    <a:pt x="609" y="594"/>
                  </a:lnTo>
                  <a:lnTo>
                    <a:pt x="604" y="598"/>
                  </a:lnTo>
                  <a:lnTo>
                    <a:pt x="599" y="604"/>
                  </a:lnTo>
                  <a:lnTo>
                    <a:pt x="595" y="610"/>
                  </a:lnTo>
                  <a:lnTo>
                    <a:pt x="592" y="616"/>
                  </a:lnTo>
                  <a:lnTo>
                    <a:pt x="588" y="621"/>
                  </a:lnTo>
                  <a:lnTo>
                    <a:pt x="583" y="625"/>
                  </a:lnTo>
                  <a:lnTo>
                    <a:pt x="578" y="630"/>
                  </a:lnTo>
                  <a:lnTo>
                    <a:pt x="573" y="637"/>
                  </a:lnTo>
                  <a:lnTo>
                    <a:pt x="567" y="645"/>
                  </a:lnTo>
                  <a:lnTo>
                    <a:pt x="560" y="653"/>
                  </a:lnTo>
                  <a:lnTo>
                    <a:pt x="554" y="659"/>
                  </a:lnTo>
                  <a:lnTo>
                    <a:pt x="547" y="666"/>
                  </a:lnTo>
                  <a:lnTo>
                    <a:pt x="538" y="672"/>
                  </a:lnTo>
                  <a:lnTo>
                    <a:pt x="531" y="680"/>
                  </a:lnTo>
                  <a:lnTo>
                    <a:pt x="526" y="687"/>
                  </a:lnTo>
                  <a:lnTo>
                    <a:pt x="517" y="695"/>
                  </a:lnTo>
                  <a:lnTo>
                    <a:pt x="510" y="703"/>
                  </a:lnTo>
                  <a:lnTo>
                    <a:pt x="501" y="711"/>
                  </a:lnTo>
                  <a:lnTo>
                    <a:pt x="495" y="719"/>
                  </a:lnTo>
                  <a:lnTo>
                    <a:pt x="488" y="728"/>
                  </a:lnTo>
                  <a:lnTo>
                    <a:pt x="479" y="735"/>
                  </a:lnTo>
                  <a:lnTo>
                    <a:pt x="470" y="743"/>
                  </a:lnTo>
                  <a:lnTo>
                    <a:pt x="462" y="752"/>
                  </a:lnTo>
                  <a:lnTo>
                    <a:pt x="463" y="753"/>
                  </a:lnTo>
                  <a:lnTo>
                    <a:pt x="462" y="755"/>
                  </a:lnTo>
                  <a:lnTo>
                    <a:pt x="460" y="757"/>
                  </a:lnTo>
                  <a:lnTo>
                    <a:pt x="458" y="758"/>
                  </a:lnTo>
                  <a:lnTo>
                    <a:pt x="456" y="759"/>
                  </a:lnTo>
                  <a:lnTo>
                    <a:pt x="456" y="761"/>
                  </a:lnTo>
                  <a:lnTo>
                    <a:pt x="456" y="762"/>
                  </a:lnTo>
                  <a:lnTo>
                    <a:pt x="460" y="765"/>
                  </a:lnTo>
                  <a:lnTo>
                    <a:pt x="451" y="770"/>
                  </a:lnTo>
                  <a:lnTo>
                    <a:pt x="446" y="777"/>
                  </a:lnTo>
                  <a:lnTo>
                    <a:pt x="441" y="783"/>
                  </a:lnTo>
                  <a:lnTo>
                    <a:pt x="437" y="790"/>
                  </a:lnTo>
                  <a:lnTo>
                    <a:pt x="432" y="797"/>
                  </a:lnTo>
                  <a:lnTo>
                    <a:pt x="429" y="804"/>
                  </a:lnTo>
                  <a:lnTo>
                    <a:pt x="422" y="810"/>
                  </a:lnTo>
                  <a:lnTo>
                    <a:pt x="415" y="816"/>
                  </a:lnTo>
                  <a:lnTo>
                    <a:pt x="396" y="817"/>
                  </a:lnTo>
                  <a:lnTo>
                    <a:pt x="377" y="817"/>
                  </a:lnTo>
                  <a:lnTo>
                    <a:pt x="357" y="817"/>
                  </a:lnTo>
                  <a:lnTo>
                    <a:pt x="340" y="816"/>
                  </a:lnTo>
                  <a:lnTo>
                    <a:pt x="304" y="813"/>
                  </a:lnTo>
                  <a:lnTo>
                    <a:pt x="269" y="807"/>
                  </a:lnTo>
                  <a:lnTo>
                    <a:pt x="236" y="801"/>
                  </a:lnTo>
                  <a:lnTo>
                    <a:pt x="203" y="794"/>
                  </a:lnTo>
                  <a:lnTo>
                    <a:pt x="170" y="785"/>
                  </a:lnTo>
                  <a:lnTo>
                    <a:pt x="137" y="778"/>
                  </a:lnTo>
                  <a:lnTo>
                    <a:pt x="120" y="779"/>
                  </a:lnTo>
                  <a:lnTo>
                    <a:pt x="102" y="780"/>
                  </a:lnTo>
                  <a:lnTo>
                    <a:pt x="85" y="782"/>
                  </a:lnTo>
                  <a:lnTo>
                    <a:pt x="68" y="785"/>
                  </a:lnTo>
                  <a:lnTo>
                    <a:pt x="50" y="789"/>
                  </a:lnTo>
                  <a:lnTo>
                    <a:pt x="33" y="793"/>
                  </a:lnTo>
                  <a:lnTo>
                    <a:pt x="17" y="796"/>
                  </a:lnTo>
                  <a:lnTo>
                    <a:pt x="0" y="801"/>
                  </a:lnTo>
                  <a:lnTo>
                    <a:pt x="0" y="790"/>
                  </a:lnTo>
                  <a:lnTo>
                    <a:pt x="2" y="779"/>
                  </a:lnTo>
                  <a:lnTo>
                    <a:pt x="5" y="768"/>
                  </a:lnTo>
                  <a:lnTo>
                    <a:pt x="10" y="757"/>
                  </a:lnTo>
                  <a:lnTo>
                    <a:pt x="14" y="747"/>
                  </a:lnTo>
                  <a:lnTo>
                    <a:pt x="19" y="736"/>
                  </a:lnTo>
                  <a:lnTo>
                    <a:pt x="21" y="724"/>
                  </a:lnTo>
                  <a:lnTo>
                    <a:pt x="22" y="714"/>
                  </a:lnTo>
                  <a:lnTo>
                    <a:pt x="24" y="700"/>
                  </a:lnTo>
                  <a:lnTo>
                    <a:pt x="28" y="689"/>
                  </a:lnTo>
                  <a:lnTo>
                    <a:pt x="33" y="677"/>
                  </a:lnTo>
                  <a:lnTo>
                    <a:pt x="38" y="666"/>
                  </a:lnTo>
                  <a:lnTo>
                    <a:pt x="45" y="654"/>
                  </a:lnTo>
                  <a:lnTo>
                    <a:pt x="49" y="643"/>
                  </a:lnTo>
                  <a:lnTo>
                    <a:pt x="52" y="631"/>
                  </a:lnTo>
                  <a:lnTo>
                    <a:pt x="52" y="619"/>
                  </a:lnTo>
                  <a:lnTo>
                    <a:pt x="52" y="617"/>
                  </a:lnTo>
                  <a:lnTo>
                    <a:pt x="52" y="616"/>
                  </a:lnTo>
                  <a:lnTo>
                    <a:pt x="52" y="615"/>
                  </a:lnTo>
                  <a:lnTo>
                    <a:pt x="54" y="613"/>
                  </a:lnTo>
                  <a:lnTo>
                    <a:pt x="55" y="612"/>
                  </a:lnTo>
                  <a:lnTo>
                    <a:pt x="57" y="612"/>
                  </a:lnTo>
                  <a:lnTo>
                    <a:pt x="59" y="611"/>
                  </a:lnTo>
                  <a:lnTo>
                    <a:pt x="61" y="611"/>
                  </a:lnTo>
                  <a:lnTo>
                    <a:pt x="66" y="612"/>
                  </a:lnTo>
                  <a:lnTo>
                    <a:pt x="69" y="612"/>
                  </a:lnTo>
                  <a:lnTo>
                    <a:pt x="76" y="613"/>
                  </a:lnTo>
                  <a:lnTo>
                    <a:pt x="82" y="613"/>
                  </a:lnTo>
                  <a:lnTo>
                    <a:pt x="88" y="613"/>
                  </a:lnTo>
                  <a:lnTo>
                    <a:pt x="95" y="612"/>
                  </a:lnTo>
                  <a:lnTo>
                    <a:pt x="101" y="612"/>
                  </a:lnTo>
                  <a:lnTo>
                    <a:pt x="106" y="611"/>
                  </a:lnTo>
                  <a:lnTo>
                    <a:pt x="128" y="611"/>
                  </a:lnTo>
                  <a:lnTo>
                    <a:pt x="149" y="613"/>
                  </a:lnTo>
                  <a:lnTo>
                    <a:pt x="168" y="616"/>
                  </a:lnTo>
                  <a:lnTo>
                    <a:pt x="189" y="619"/>
                  </a:lnTo>
                  <a:lnTo>
                    <a:pt x="208" y="622"/>
                  </a:lnTo>
                  <a:lnTo>
                    <a:pt x="229" y="624"/>
                  </a:lnTo>
                  <a:lnTo>
                    <a:pt x="248" y="625"/>
                  </a:lnTo>
                  <a:lnTo>
                    <a:pt x="269" y="624"/>
                  </a:lnTo>
                  <a:lnTo>
                    <a:pt x="271" y="627"/>
                  </a:lnTo>
                  <a:lnTo>
                    <a:pt x="272" y="628"/>
                  </a:lnTo>
                  <a:lnTo>
                    <a:pt x="274" y="628"/>
                  </a:lnTo>
                  <a:lnTo>
                    <a:pt x="276" y="628"/>
                  </a:lnTo>
                  <a:lnTo>
                    <a:pt x="278" y="627"/>
                  </a:lnTo>
                  <a:lnTo>
                    <a:pt x="279" y="625"/>
                  </a:lnTo>
                  <a:lnTo>
                    <a:pt x="283" y="625"/>
                  </a:lnTo>
                  <a:lnTo>
                    <a:pt x="285" y="624"/>
                  </a:lnTo>
                  <a:lnTo>
                    <a:pt x="293" y="624"/>
                  </a:lnTo>
                  <a:lnTo>
                    <a:pt x="300" y="625"/>
                  </a:lnTo>
                  <a:lnTo>
                    <a:pt x="309" y="628"/>
                  </a:lnTo>
                  <a:lnTo>
                    <a:pt x="319" y="629"/>
                  </a:lnTo>
                  <a:lnTo>
                    <a:pt x="328" y="630"/>
                  </a:lnTo>
                  <a:lnTo>
                    <a:pt x="337" y="630"/>
                  </a:lnTo>
                  <a:lnTo>
                    <a:pt x="340" y="629"/>
                  </a:lnTo>
                  <a:lnTo>
                    <a:pt x="344" y="627"/>
                  </a:lnTo>
                  <a:lnTo>
                    <a:pt x="347" y="624"/>
                  </a:lnTo>
                  <a:lnTo>
                    <a:pt x="351" y="621"/>
                  </a:lnTo>
                  <a:lnTo>
                    <a:pt x="349" y="617"/>
                  </a:lnTo>
                  <a:lnTo>
                    <a:pt x="349" y="612"/>
                  </a:lnTo>
                  <a:lnTo>
                    <a:pt x="347" y="609"/>
                  </a:lnTo>
                  <a:lnTo>
                    <a:pt x="347" y="605"/>
                  </a:lnTo>
                  <a:lnTo>
                    <a:pt x="347" y="601"/>
                  </a:lnTo>
                  <a:lnTo>
                    <a:pt x="349" y="597"/>
                  </a:lnTo>
                  <a:lnTo>
                    <a:pt x="351" y="594"/>
                  </a:lnTo>
                  <a:lnTo>
                    <a:pt x="354" y="591"/>
                  </a:lnTo>
                  <a:lnTo>
                    <a:pt x="352" y="590"/>
                  </a:lnTo>
                  <a:lnTo>
                    <a:pt x="351" y="588"/>
                  </a:lnTo>
                  <a:lnTo>
                    <a:pt x="351" y="587"/>
                  </a:lnTo>
                  <a:lnTo>
                    <a:pt x="349" y="587"/>
                  </a:lnTo>
                  <a:lnTo>
                    <a:pt x="347" y="586"/>
                  </a:lnTo>
                  <a:lnTo>
                    <a:pt x="345" y="586"/>
                  </a:lnTo>
                  <a:lnTo>
                    <a:pt x="344" y="586"/>
                  </a:lnTo>
                  <a:lnTo>
                    <a:pt x="342" y="586"/>
                  </a:lnTo>
                  <a:lnTo>
                    <a:pt x="344" y="584"/>
                  </a:lnTo>
                  <a:lnTo>
                    <a:pt x="345" y="582"/>
                  </a:lnTo>
                  <a:lnTo>
                    <a:pt x="347" y="580"/>
                  </a:lnTo>
                  <a:lnTo>
                    <a:pt x="347" y="579"/>
                  </a:lnTo>
                  <a:lnTo>
                    <a:pt x="344" y="575"/>
                  </a:lnTo>
                  <a:lnTo>
                    <a:pt x="338" y="572"/>
                  </a:lnTo>
                  <a:lnTo>
                    <a:pt x="333" y="569"/>
                  </a:lnTo>
                  <a:lnTo>
                    <a:pt x="326" y="567"/>
                  </a:lnTo>
                  <a:lnTo>
                    <a:pt x="323" y="562"/>
                  </a:lnTo>
                  <a:lnTo>
                    <a:pt x="321" y="558"/>
                  </a:lnTo>
                  <a:lnTo>
                    <a:pt x="312" y="545"/>
                  </a:lnTo>
                  <a:lnTo>
                    <a:pt x="305" y="531"/>
                  </a:lnTo>
                  <a:lnTo>
                    <a:pt x="297" y="518"/>
                  </a:lnTo>
                  <a:lnTo>
                    <a:pt x="288" y="504"/>
                  </a:lnTo>
                  <a:lnTo>
                    <a:pt x="278" y="491"/>
                  </a:lnTo>
                  <a:lnTo>
                    <a:pt x="269" y="477"/>
                  </a:lnTo>
                  <a:lnTo>
                    <a:pt x="260" y="463"/>
                  </a:lnTo>
                  <a:lnTo>
                    <a:pt x="252" y="450"/>
                  </a:lnTo>
                  <a:lnTo>
                    <a:pt x="250" y="433"/>
                  </a:lnTo>
                  <a:lnTo>
                    <a:pt x="245" y="417"/>
                  </a:lnTo>
                  <a:lnTo>
                    <a:pt x="239" y="399"/>
                  </a:lnTo>
                  <a:lnTo>
                    <a:pt x="234" y="383"/>
                  </a:lnTo>
                  <a:lnTo>
                    <a:pt x="229" y="367"/>
                  </a:lnTo>
                  <a:lnTo>
                    <a:pt x="224" y="350"/>
                  </a:lnTo>
                  <a:lnTo>
                    <a:pt x="222" y="334"/>
                  </a:lnTo>
                  <a:lnTo>
                    <a:pt x="224" y="318"/>
                  </a:lnTo>
                  <a:lnTo>
                    <a:pt x="222" y="302"/>
                  </a:lnTo>
                  <a:lnTo>
                    <a:pt x="219" y="288"/>
                  </a:lnTo>
                  <a:lnTo>
                    <a:pt x="217" y="273"/>
                  </a:lnTo>
                  <a:lnTo>
                    <a:pt x="215" y="258"/>
                  </a:lnTo>
                  <a:lnTo>
                    <a:pt x="213" y="243"/>
                  </a:lnTo>
                  <a:lnTo>
                    <a:pt x="210" y="228"/>
                  </a:lnTo>
                  <a:lnTo>
                    <a:pt x="206" y="213"/>
                  </a:lnTo>
                  <a:lnTo>
                    <a:pt x="203" y="199"/>
                  </a:lnTo>
                  <a:lnTo>
                    <a:pt x="198" y="194"/>
                  </a:lnTo>
                  <a:lnTo>
                    <a:pt x="194" y="189"/>
                  </a:lnTo>
                  <a:lnTo>
                    <a:pt x="191" y="185"/>
                  </a:lnTo>
                  <a:lnTo>
                    <a:pt x="189" y="179"/>
                  </a:lnTo>
                  <a:lnTo>
                    <a:pt x="187" y="170"/>
                  </a:lnTo>
                  <a:lnTo>
                    <a:pt x="186" y="160"/>
                  </a:lnTo>
                  <a:lnTo>
                    <a:pt x="186" y="150"/>
                  </a:lnTo>
                  <a:lnTo>
                    <a:pt x="184" y="140"/>
                  </a:lnTo>
                  <a:lnTo>
                    <a:pt x="180" y="135"/>
                  </a:lnTo>
                  <a:lnTo>
                    <a:pt x="179" y="131"/>
                  </a:lnTo>
                  <a:lnTo>
                    <a:pt x="175" y="126"/>
                  </a:lnTo>
                  <a:lnTo>
                    <a:pt x="170" y="121"/>
                  </a:lnTo>
                  <a:lnTo>
                    <a:pt x="163" y="116"/>
                  </a:lnTo>
                  <a:lnTo>
                    <a:pt x="158" y="111"/>
                  </a:lnTo>
                  <a:lnTo>
                    <a:pt x="153" y="105"/>
                  </a:lnTo>
                  <a:lnTo>
                    <a:pt x="147" y="100"/>
                  </a:lnTo>
                  <a:lnTo>
                    <a:pt x="144" y="95"/>
                  </a:lnTo>
                  <a:lnTo>
                    <a:pt x="141" y="89"/>
                  </a:lnTo>
                  <a:lnTo>
                    <a:pt x="137" y="83"/>
                  </a:lnTo>
                  <a:lnTo>
                    <a:pt x="134" y="77"/>
                  </a:lnTo>
                  <a:lnTo>
                    <a:pt x="137" y="82"/>
                  </a:lnTo>
                  <a:lnTo>
                    <a:pt x="142" y="87"/>
                  </a:lnTo>
                  <a:lnTo>
                    <a:pt x="146" y="91"/>
                  </a:lnTo>
                  <a:lnTo>
                    <a:pt x="151" y="97"/>
                  </a:lnTo>
                  <a:lnTo>
                    <a:pt x="156" y="101"/>
                  </a:lnTo>
                  <a:lnTo>
                    <a:pt x="161" y="104"/>
                  </a:lnTo>
                  <a:lnTo>
                    <a:pt x="170" y="105"/>
                  </a:lnTo>
                  <a:lnTo>
                    <a:pt x="179" y="105"/>
                  </a:lnTo>
                  <a:lnTo>
                    <a:pt x="187" y="105"/>
                  </a:lnTo>
                  <a:lnTo>
                    <a:pt x="198" y="104"/>
                  </a:lnTo>
                  <a:lnTo>
                    <a:pt x="206" y="103"/>
                  </a:lnTo>
                  <a:lnTo>
                    <a:pt x="215" y="101"/>
                  </a:lnTo>
                  <a:lnTo>
                    <a:pt x="224" y="98"/>
                  </a:lnTo>
                  <a:lnTo>
                    <a:pt x="231" y="95"/>
                  </a:lnTo>
                  <a:lnTo>
                    <a:pt x="236" y="89"/>
                  </a:lnTo>
                  <a:lnTo>
                    <a:pt x="239" y="83"/>
                  </a:lnTo>
                  <a:lnTo>
                    <a:pt x="241" y="72"/>
                  </a:lnTo>
                  <a:lnTo>
                    <a:pt x="239" y="62"/>
                  </a:lnTo>
                  <a:lnTo>
                    <a:pt x="238" y="51"/>
                  </a:lnTo>
                  <a:lnTo>
                    <a:pt x="234" y="41"/>
                  </a:lnTo>
                  <a:lnTo>
                    <a:pt x="227" y="32"/>
                  </a:lnTo>
                  <a:lnTo>
                    <a:pt x="219" y="23"/>
                  </a:lnTo>
                  <a:lnTo>
                    <a:pt x="206" y="14"/>
                  </a:lnTo>
                  <a:lnTo>
                    <a:pt x="194" y="8"/>
                  </a:lnTo>
                  <a:lnTo>
                    <a:pt x="205" y="12"/>
                  </a:lnTo>
                  <a:lnTo>
                    <a:pt x="213" y="17"/>
                  </a:lnTo>
                  <a:lnTo>
                    <a:pt x="224" y="23"/>
                  </a:lnTo>
                  <a:lnTo>
                    <a:pt x="234" y="28"/>
                  </a:lnTo>
                  <a:lnTo>
                    <a:pt x="243" y="35"/>
                  </a:lnTo>
                  <a:lnTo>
                    <a:pt x="252" y="41"/>
                  </a:lnTo>
                  <a:lnTo>
                    <a:pt x="260" y="48"/>
                  </a:lnTo>
                  <a:lnTo>
                    <a:pt x="265" y="55"/>
                  </a:lnTo>
                  <a:lnTo>
                    <a:pt x="265" y="58"/>
                  </a:lnTo>
                  <a:lnTo>
                    <a:pt x="267" y="61"/>
                  </a:lnTo>
                  <a:lnTo>
                    <a:pt x="269" y="63"/>
                  </a:lnTo>
                  <a:lnTo>
                    <a:pt x="272" y="64"/>
                  </a:lnTo>
                  <a:lnTo>
                    <a:pt x="276" y="66"/>
                  </a:lnTo>
                  <a:lnTo>
                    <a:pt x="279" y="69"/>
                  </a:lnTo>
                  <a:lnTo>
                    <a:pt x="281" y="71"/>
                  </a:lnTo>
                  <a:lnTo>
                    <a:pt x="281" y="74"/>
                  </a:lnTo>
                  <a:lnTo>
                    <a:pt x="288" y="87"/>
                  </a:lnTo>
                  <a:lnTo>
                    <a:pt x="295" y="100"/>
                  </a:lnTo>
                  <a:lnTo>
                    <a:pt x="304" y="113"/>
                  </a:lnTo>
                  <a:lnTo>
                    <a:pt x="312" y="125"/>
                  </a:lnTo>
                  <a:lnTo>
                    <a:pt x="323" y="137"/>
                  </a:lnTo>
                  <a:lnTo>
                    <a:pt x="331" y="149"/>
                  </a:lnTo>
                  <a:lnTo>
                    <a:pt x="338" y="162"/>
                  </a:lnTo>
                  <a:lnTo>
                    <a:pt x="345" y="176"/>
                  </a:lnTo>
                  <a:lnTo>
                    <a:pt x="351" y="191"/>
                  </a:lnTo>
                  <a:lnTo>
                    <a:pt x="357" y="207"/>
                  </a:lnTo>
                  <a:lnTo>
                    <a:pt x="364" y="222"/>
                  </a:lnTo>
                  <a:lnTo>
                    <a:pt x="373" y="236"/>
                  </a:lnTo>
                  <a:lnTo>
                    <a:pt x="383" y="251"/>
                  </a:lnTo>
                  <a:lnTo>
                    <a:pt x="396" y="264"/>
                  </a:lnTo>
                  <a:lnTo>
                    <a:pt x="408" y="278"/>
                  </a:lnTo>
                  <a:lnTo>
                    <a:pt x="423" y="291"/>
                  </a:lnTo>
                  <a:lnTo>
                    <a:pt x="436" y="295"/>
                  </a:lnTo>
                  <a:lnTo>
                    <a:pt x="444" y="300"/>
                  </a:lnTo>
                  <a:lnTo>
                    <a:pt x="451" y="306"/>
                  </a:lnTo>
                  <a:lnTo>
                    <a:pt x="458" y="312"/>
                  </a:lnTo>
                  <a:lnTo>
                    <a:pt x="463" y="319"/>
                  </a:lnTo>
                  <a:lnTo>
                    <a:pt x="470" y="324"/>
                  </a:lnTo>
                  <a:lnTo>
                    <a:pt x="479" y="328"/>
                  </a:lnTo>
                  <a:lnTo>
                    <a:pt x="489" y="331"/>
                  </a:lnTo>
                  <a:lnTo>
                    <a:pt x="493" y="331"/>
                  </a:lnTo>
                  <a:lnTo>
                    <a:pt x="496" y="330"/>
                  </a:lnTo>
                  <a:lnTo>
                    <a:pt x="500" y="328"/>
                  </a:lnTo>
                  <a:lnTo>
                    <a:pt x="501" y="326"/>
                  </a:lnTo>
                  <a:lnTo>
                    <a:pt x="503" y="324"/>
                  </a:lnTo>
                  <a:lnTo>
                    <a:pt x="505" y="322"/>
                  </a:lnTo>
                  <a:lnTo>
                    <a:pt x="507" y="320"/>
                  </a:lnTo>
                  <a:lnTo>
                    <a:pt x="508" y="318"/>
                  </a:lnTo>
                  <a:lnTo>
                    <a:pt x="503" y="314"/>
                  </a:lnTo>
                  <a:lnTo>
                    <a:pt x="500" y="312"/>
                  </a:lnTo>
                  <a:lnTo>
                    <a:pt x="495" y="309"/>
                  </a:lnTo>
                  <a:lnTo>
                    <a:pt x="489" y="307"/>
                  </a:lnTo>
                  <a:lnTo>
                    <a:pt x="484" y="305"/>
                  </a:lnTo>
                  <a:lnTo>
                    <a:pt x="481" y="301"/>
                  </a:lnTo>
                  <a:lnTo>
                    <a:pt x="479" y="298"/>
                  </a:lnTo>
                  <a:lnTo>
                    <a:pt x="477" y="294"/>
                  </a:lnTo>
                  <a:lnTo>
                    <a:pt x="482" y="288"/>
                  </a:lnTo>
                  <a:lnTo>
                    <a:pt x="486" y="285"/>
                  </a:lnTo>
                  <a:lnTo>
                    <a:pt x="491" y="284"/>
                  </a:lnTo>
                  <a:lnTo>
                    <a:pt x="495" y="283"/>
                  </a:lnTo>
                  <a:lnTo>
                    <a:pt x="501" y="285"/>
                  </a:lnTo>
                  <a:lnTo>
                    <a:pt x="510" y="289"/>
                  </a:lnTo>
                  <a:lnTo>
                    <a:pt x="517" y="295"/>
                  </a:lnTo>
                  <a:lnTo>
                    <a:pt x="524" y="299"/>
                  </a:lnTo>
                  <a:lnTo>
                    <a:pt x="528" y="300"/>
                  </a:lnTo>
                  <a:lnTo>
                    <a:pt x="533" y="300"/>
                  </a:lnTo>
                  <a:lnTo>
                    <a:pt x="536" y="299"/>
                  </a:lnTo>
                  <a:lnTo>
                    <a:pt x="541" y="297"/>
                  </a:lnTo>
                  <a:lnTo>
                    <a:pt x="533" y="293"/>
                  </a:lnTo>
                  <a:lnTo>
                    <a:pt x="528" y="288"/>
                  </a:lnTo>
                  <a:lnTo>
                    <a:pt x="526" y="282"/>
                  </a:lnTo>
                  <a:lnTo>
                    <a:pt x="524" y="276"/>
                  </a:lnTo>
                  <a:lnTo>
                    <a:pt x="522" y="270"/>
                  </a:lnTo>
                  <a:lnTo>
                    <a:pt x="524" y="263"/>
                  </a:lnTo>
                  <a:lnTo>
                    <a:pt x="524" y="258"/>
                  </a:lnTo>
                  <a:lnTo>
                    <a:pt x="526" y="251"/>
                  </a:lnTo>
                  <a:lnTo>
                    <a:pt x="524" y="249"/>
                  </a:lnTo>
                  <a:lnTo>
                    <a:pt x="522" y="246"/>
                  </a:lnTo>
                  <a:lnTo>
                    <a:pt x="521" y="243"/>
                  </a:lnTo>
                  <a:lnTo>
                    <a:pt x="517" y="238"/>
                  </a:lnTo>
                  <a:lnTo>
                    <a:pt x="515" y="235"/>
                  </a:lnTo>
                  <a:lnTo>
                    <a:pt x="512" y="233"/>
                  </a:lnTo>
                  <a:lnTo>
                    <a:pt x="508" y="229"/>
                  </a:lnTo>
                  <a:lnTo>
                    <a:pt x="505" y="227"/>
                  </a:lnTo>
                  <a:lnTo>
                    <a:pt x="505" y="215"/>
                  </a:lnTo>
                  <a:lnTo>
                    <a:pt x="505" y="203"/>
                  </a:lnTo>
                  <a:lnTo>
                    <a:pt x="501" y="191"/>
                  </a:lnTo>
                  <a:lnTo>
                    <a:pt x="496" y="179"/>
                  </a:lnTo>
                  <a:lnTo>
                    <a:pt x="493" y="167"/>
                  </a:lnTo>
                  <a:lnTo>
                    <a:pt x="491" y="156"/>
                  </a:lnTo>
                  <a:lnTo>
                    <a:pt x="493" y="150"/>
                  </a:lnTo>
                  <a:lnTo>
                    <a:pt x="493" y="144"/>
                  </a:lnTo>
                  <a:lnTo>
                    <a:pt x="495" y="138"/>
                  </a:lnTo>
                  <a:lnTo>
                    <a:pt x="498" y="133"/>
                  </a:lnTo>
                  <a:lnTo>
                    <a:pt x="498" y="126"/>
                  </a:lnTo>
                  <a:lnTo>
                    <a:pt x="500" y="120"/>
                  </a:lnTo>
                  <a:lnTo>
                    <a:pt x="503" y="114"/>
                  </a:lnTo>
                  <a:lnTo>
                    <a:pt x="507" y="109"/>
                  </a:lnTo>
                  <a:lnTo>
                    <a:pt x="510" y="103"/>
                  </a:lnTo>
                  <a:lnTo>
                    <a:pt x="512" y="98"/>
                  </a:lnTo>
                  <a:lnTo>
                    <a:pt x="514" y="91"/>
                  </a:lnTo>
                  <a:lnTo>
                    <a:pt x="514" y="85"/>
                  </a:lnTo>
                  <a:lnTo>
                    <a:pt x="522" y="75"/>
                  </a:lnTo>
                  <a:lnTo>
                    <a:pt x="529" y="64"/>
                  </a:lnTo>
                  <a:lnTo>
                    <a:pt x="533" y="53"/>
                  </a:lnTo>
                  <a:lnTo>
                    <a:pt x="536" y="42"/>
                  </a:lnTo>
                  <a:lnTo>
                    <a:pt x="540" y="32"/>
                  </a:lnTo>
                  <a:lnTo>
                    <a:pt x="545" y="21"/>
                  </a:lnTo>
                  <a:lnTo>
                    <a:pt x="552" y="10"/>
                  </a:lnTo>
                  <a:lnTo>
                    <a:pt x="562" y="0"/>
                  </a:lnTo>
                  <a:lnTo>
                    <a:pt x="569" y="2"/>
                  </a:lnTo>
                  <a:lnTo>
                    <a:pt x="576" y="4"/>
                  </a:lnTo>
                  <a:lnTo>
                    <a:pt x="581" y="9"/>
                  </a:lnTo>
                  <a:lnTo>
                    <a:pt x="585" y="13"/>
                  </a:lnTo>
                  <a:lnTo>
                    <a:pt x="588" y="17"/>
                  </a:lnTo>
                  <a:lnTo>
                    <a:pt x="592" y="23"/>
                  </a:lnTo>
                  <a:lnTo>
                    <a:pt x="595" y="27"/>
                  </a:lnTo>
                  <a:lnTo>
                    <a:pt x="599" y="33"/>
                  </a:lnTo>
                  <a:close/>
                </a:path>
              </a:pathLst>
            </a:custGeom>
            <a:solidFill>
              <a:srgbClr val="FFE8E8"/>
            </a:solidFill>
            <a:ln w="9525">
              <a:solidFill>
                <a:srgbClr val="000000"/>
              </a:solidFill>
              <a:round/>
              <a:headEnd/>
              <a:tailEnd/>
            </a:ln>
          </p:spPr>
          <p:txBody>
            <a:bodyPr/>
            <a:lstStyle/>
            <a:p>
              <a:endParaRPr lang="zh-CN" altLang="en-US"/>
            </a:p>
          </p:txBody>
        </p:sp>
        <p:sp>
          <p:nvSpPr>
            <p:cNvPr id="99336" name="Freeform 25"/>
            <p:cNvSpPr>
              <a:spLocks/>
            </p:cNvSpPr>
            <p:nvPr/>
          </p:nvSpPr>
          <p:spPr bwMode="auto">
            <a:xfrm>
              <a:off x="8215758" y="2547937"/>
              <a:ext cx="77788" cy="68263"/>
            </a:xfrm>
            <a:custGeom>
              <a:avLst/>
              <a:gdLst>
                <a:gd name="T0" fmla="*/ 2147483647 w 99"/>
                <a:gd name="T1" fmla="*/ 2147483647 h 85"/>
                <a:gd name="T2" fmla="*/ 2147483647 w 99"/>
                <a:gd name="T3" fmla="*/ 2147483647 h 85"/>
                <a:gd name="T4" fmla="*/ 2147483647 w 99"/>
                <a:gd name="T5" fmla="*/ 2147483647 h 85"/>
                <a:gd name="T6" fmla="*/ 2147483647 w 99"/>
                <a:gd name="T7" fmla="*/ 2147483647 h 85"/>
                <a:gd name="T8" fmla="*/ 2147483647 w 99"/>
                <a:gd name="T9" fmla="*/ 2147483647 h 85"/>
                <a:gd name="T10" fmla="*/ 2147483647 w 99"/>
                <a:gd name="T11" fmla="*/ 2147483647 h 85"/>
                <a:gd name="T12" fmla="*/ 2147483647 w 99"/>
                <a:gd name="T13" fmla="*/ 2147483647 h 85"/>
                <a:gd name="T14" fmla="*/ 2147483647 w 99"/>
                <a:gd name="T15" fmla="*/ 2147483647 h 85"/>
                <a:gd name="T16" fmla="*/ 2147483647 w 99"/>
                <a:gd name="T17" fmla="*/ 2147483647 h 85"/>
                <a:gd name="T18" fmla="*/ 2147483647 w 99"/>
                <a:gd name="T19" fmla="*/ 2147483647 h 85"/>
                <a:gd name="T20" fmla="*/ 2147483647 w 99"/>
                <a:gd name="T21" fmla="*/ 2147483647 h 85"/>
                <a:gd name="T22" fmla="*/ 2147483647 w 99"/>
                <a:gd name="T23" fmla="*/ 2147483647 h 85"/>
                <a:gd name="T24" fmla="*/ 2147483647 w 99"/>
                <a:gd name="T25" fmla="*/ 2147483647 h 85"/>
                <a:gd name="T26" fmla="*/ 2147483647 w 99"/>
                <a:gd name="T27" fmla="*/ 2147483647 h 85"/>
                <a:gd name="T28" fmla="*/ 2147483647 w 99"/>
                <a:gd name="T29" fmla="*/ 2147483647 h 85"/>
                <a:gd name="T30" fmla="*/ 2147483647 w 99"/>
                <a:gd name="T31" fmla="*/ 2147483647 h 85"/>
                <a:gd name="T32" fmla="*/ 2147483647 w 99"/>
                <a:gd name="T33" fmla="*/ 2147483647 h 85"/>
                <a:gd name="T34" fmla="*/ 2147483647 w 99"/>
                <a:gd name="T35" fmla="*/ 2147483647 h 85"/>
                <a:gd name="T36" fmla="*/ 2147483647 w 99"/>
                <a:gd name="T37" fmla="*/ 2147483647 h 85"/>
                <a:gd name="T38" fmla="*/ 2147483647 w 99"/>
                <a:gd name="T39" fmla="*/ 2147483647 h 85"/>
                <a:gd name="T40" fmla="*/ 2147483647 w 99"/>
                <a:gd name="T41" fmla="*/ 2147483647 h 85"/>
                <a:gd name="T42" fmla="*/ 2147483647 w 99"/>
                <a:gd name="T43" fmla="*/ 2147483647 h 85"/>
                <a:gd name="T44" fmla="*/ 2147483647 w 99"/>
                <a:gd name="T45" fmla="*/ 2147483647 h 85"/>
                <a:gd name="T46" fmla="*/ 2147483647 w 99"/>
                <a:gd name="T47" fmla="*/ 2147483647 h 85"/>
                <a:gd name="T48" fmla="*/ 0 w 99"/>
                <a:gd name="T49" fmla="*/ 2147483647 h 85"/>
                <a:gd name="T50" fmla="*/ 2147483647 w 99"/>
                <a:gd name="T51" fmla="*/ 2147483647 h 85"/>
                <a:gd name="T52" fmla="*/ 2147483647 w 99"/>
                <a:gd name="T53" fmla="*/ 2147483647 h 85"/>
                <a:gd name="T54" fmla="*/ 2147483647 w 99"/>
                <a:gd name="T55" fmla="*/ 2147483647 h 85"/>
                <a:gd name="T56" fmla="*/ 2147483647 w 99"/>
                <a:gd name="T57" fmla="*/ 2147483647 h 85"/>
                <a:gd name="T58" fmla="*/ 2147483647 w 99"/>
                <a:gd name="T59" fmla="*/ 2147483647 h 85"/>
                <a:gd name="T60" fmla="*/ 2147483647 w 99"/>
                <a:gd name="T61" fmla="*/ 2147483647 h 85"/>
                <a:gd name="T62" fmla="*/ 2147483647 w 99"/>
                <a:gd name="T63" fmla="*/ 2147483647 h 85"/>
                <a:gd name="T64" fmla="*/ 2147483647 w 99"/>
                <a:gd name="T65" fmla="*/ 0 h 85"/>
                <a:gd name="T66" fmla="*/ 2147483647 w 99"/>
                <a:gd name="T67" fmla="*/ 0 h 85"/>
                <a:gd name="T68" fmla="*/ 2147483647 w 99"/>
                <a:gd name="T69" fmla="*/ 2147483647 h 85"/>
                <a:gd name="T70" fmla="*/ 2147483647 w 99"/>
                <a:gd name="T71" fmla="*/ 2147483647 h 85"/>
                <a:gd name="T72" fmla="*/ 2147483647 w 99"/>
                <a:gd name="T73" fmla="*/ 2147483647 h 85"/>
                <a:gd name="T74" fmla="*/ 2147483647 w 99"/>
                <a:gd name="T75" fmla="*/ 2147483647 h 85"/>
                <a:gd name="T76" fmla="*/ 2147483647 w 99"/>
                <a:gd name="T77" fmla="*/ 2147483647 h 85"/>
                <a:gd name="T78" fmla="*/ 2147483647 w 99"/>
                <a:gd name="T79" fmla="*/ 2147483647 h 85"/>
                <a:gd name="T80" fmla="*/ 2147483647 w 99"/>
                <a:gd name="T81" fmla="*/ 2147483647 h 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9" h="85">
                  <a:moveTo>
                    <a:pt x="87" y="28"/>
                  </a:moveTo>
                  <a:lnTo>
                    <a:pt x="90" y="33"/>
                  </a:lnTo>
                  <a:lnTo>
                    <a:pt x="94" y="40"/>
                  </a:lnTo>
                  <a:lnTo>
                    <a:pt x="97" y="47"/>
                  </a:lnTo>
                  <a:lnTo>
                    <a:pt x="99" y="54"/>
                  </a:lnTo>
                  <a:lnTo>
                    <a:pt x="99" y="61"/>
                  </a:lnTo>
                  <a:lnTo>
                    <a:pt x="97" y="67"/>
                  </a:lnTo>
                  <a:lnTo>
                    <a:pt x="94" y="74"/>
                  </a:lnTo>
                  <a:lnTo>
                    <a:pt x="87" y="79"/>
                  </a:lnTo>
                  <a:lnTo>
                    <a:pt x="83" y="80"/>
                  </a:lnTo>
                  <a:lnTo>
                    <a:pt x="78" y="81"/>
                  </a:lnTo>
                  <a:lnTo>
                    <a:pt x="71" y="84"/>
                  </a:lnTo>
                  <a:lnTo>
                    <a:pt x="66" y="84"/>
                  </a:lnTo>
                  <a:lnTo>
                    <a:pt x="59" y="85"/>
                  </a:lnTo>
                  <a:lnTo>
                    <a:pt x="54" y="85"/>
                  </a:lnTo>
                  <a:lnTo>
                    <a:pt x="47" y="82"/>
                  </a:lnTo>
                  <a:lnTo>
                    <a:pt x="42" y="80"/>
                  </a:lnTo>
                  <a:lnTo>
                    <a:pt x="33" y="74"/>
                  </a:lnTo>
                  <a:lnTo>
                    <a:pt x="28" y="67"/>
                  </a:lnTo>
                  <a:lnTo>
                    <a:pt x="22" y="60"/>
                  </a:lnTo>
                  <a:lnTo>
                    <a:pt x="17" y="52"/>
                  </a:lnTo>
                  <a:lnTo>
                    <a:pt x="12" y="44"/>
                  </a:lnTo>
                  <a:lnTo>
                    <a:pt x="9" y="37"/>
                  </a:lnTo>
                  <a:lnTo>
                    <a:pt x="5" y="29"/>
                  </a:lnTo>
                  <a:lnTo>
                    <a:pt x="0" y="23"/>
                  </a:lnTo>
                  <a:lnTo>
                    <a:pt x="2" y="18"/>
                  </a:lnTo>
                  <a:lnTo>
                    <a:pt x="3" y="15"/>
                  </a:lnTo>
                  <a:lnTo>
                    <a:pt x="7" y="12"/>
                  </a:lnTo>
                  <a:lnTo>
                    <a:pt x="10" y="8"/>
                  </a:lnTo>
                  <a:lnTo>
                    <a:pt x="14" y="6"/>
                  </a:lnTo>
                  <a:lnTo>
                    <a:pt x="19" y="3"/>
                  </a:lnTo>
                  <a:lnTo>
                    <a:pt x="24" y="1"/>
                  </a:lnTo>
                  <a:lnTo>
                    <a:pt x="29" y="0"/>
                  </a:lnTo>
                  <a:lnTo>
                    <a:pt x="40" y="0"/>
                  </a:lnTo>
                  <a:lnTo>
                    <a:pt x="48" y="1"/>
                  </a:lnTo>
                  <a:lnTo>
                    <a:pt x="55" y="4"/>
                  </a:lnTo>
                  <a:lnTo>
                    <a:pt x="64" y="8"/>
                  </a:lnTo>
                  <a:lnTo>
                    <a:pt x="71" y="13"/>
                  </a:lnTo>
                  <a:lnTo>
                    <a:pt x="76" y="18"/>
                  </a:lnTo>
                  <a:lnTo>
                    <a:pt x="81" y="23"/>
                  </a:lnTo>
                  <a:lnTo>
                    <a:pt x="87" y="28"/>
                  </a:lnTo>
                  <a:close/>
                </a:path>
              </a:pathLst>
            </a:custGeom>
            <a:solidFill>
              <a:srgbClr val="FCF2F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37" name="Freeform 26"/>
            <p:cNvSpPr>
              <a:spLocks/>
            </p:cNvSpPr>
            <p:nvPr/>
          </p:nvSpPr>
          <p:spPr bwMode="auto">
            <a:xfrm>
              <a:off x="8296720" y="2687637"/>
              <a:ext cx="42863" cy="19050"/>
            </a:xfrm>
            <a:custGeom>
              <a:avLst/>
              <a:gdLst>
                <a:gd name="T0" fmla="*/ 2147483647 w 54"/>
                <a:gd name="T1" fmla="*/ 0 h 24"/>
                <a:gd name="T2" fmla="*/ 2147483647 w 54"/>
                <a:gd name="T3" fmla="*/ 2147483647 h 24"/>
                <a:gd name="T4" fmla="*/ 2147483647 w 54"/>
                <a:gd name="T5" fmla="*/ 2147483647 h 24"/>
                <a:gd name="T6" fmla="*/ 2147483647 w 54"/>
                <a:gd name="T7" fmla="*/ 2147483647 h 24"/>
                <a:gd name="T8" fmla="*/ 2147483647 w 54"/>
                <a:gd name="T9" fmla="*/ 2147483647 h 24"/>
                <a:gd name="T10" fmla="*/ 2147483647 w 54"/>
                <a:gd name="T11" fmla="*/ 2147483647 h 24"/>
                <a:gd name="T12" fmla="*/ 2147483647 w 54"/>
                <a:gd name="T13" fmla="*/ 2147483647 h 24"/>
                <a:gd name="T14" fmla="*/ 2147483647 w 54"/>
                <a:gd name="T15" fmla="*/ 2147483647 h 24"/>
                <a:gd name="T16" fmla="*/ 2147483647 w 54"/>
                <a:gd name="T17" fmla="*/ 2147483647 h 24"/>
                <a:gd name="T18" fmla="*/ 2147483647 w 54"/>
                <a:gd name="T19" fmla="*/ 2147483647 h 24"/>
                <a:gd name="T20" fmla="*/ 2147483647 w 54"/>
                <a:gd name="T21" fmla="*/ 2147483647 h 24"/>
                <a:gd name="T22" fmla="*/ 2147483647 w 54"/>
                <a:gd name="T23" fmla="*/ 2147483647 h 24"/>
                <a:gd name="T24" fmla="*/ 2147483647 w 54"/>
                <a:gd name="T25" fmla="*/ 2147483647 h 24"/>
                <a:gd name="T26" fmla="*/ 2147483647 w 54"/>
                <a:gd name="T27" fmla="*/ 2147483647 h 24"/>
                <a:gd name="T28" fmla="*/ 2147483647 w 54"/>
                <a:gd name="T29" fmla="*/ 2147483647 h 24"/>
                <a:gd name="T30" fmla="*/ 2147483647 w 54"/>
                <a:gd name="T31" fmla="*/ 2147483647 h 24"/>
                <a:gd name="T32" fmla="*/ 0 w 54"/>
                <a:gd name="T33" fmla="*/ 2147483647 h 24"/>
                <a:gd name="T34" fmla="*/ 0 w 54"/>
                <a:gd name="T35" fmla="*/ 2147483647 h 24"/>
                <a:gd name="T36" fmla="*/ 2147483647 w 54"/>
                <a:gd name="T37" fmla="*/ 2147483647 h 24"/>
                <a:gd name="T38" fmla="*/ 2147483647 w 54"/>
                <a:gd name="T39" fmla="*/ 2147483647 h 24"/>
                <a:gd name="T40" fmla="*/ 2147483647 w 54"/>
                <a:gd name="T41" fmla="*/ 2147483647 h 24"/>
                <a:gd name="T42" fmla="*/ 2147483647 w 54"/>
                <a:gd name="T43" fmla="*/ 2147483647 h 24"/>
                <a:gd name="T44" fmla="*/ 2147483647 w 54"/>
                <a:gd name="T45" fmla="*/ 2147483647 h 24"/>
                <a:gd name="T46" fmla="*/ 2147483647 w 54"/>
                <a:gd name="T47" fmla="*/ 2147483647 h 24"/>
                <a:gd name="T48" fmla="*/ 2147483647 w 54"/>
                <a:gd name="T49" fmla="*/ 2147483647 h 24"/>
                <a:gd name="T50" fmla="*/ 2147483647 w 54"/>
                <a:gd name="T51" fmla="*/ 2147483647 h 24"/>
                <a:gd name="T52" fmla="*/ 2147483647 w 54"/>
                <a:gd name="T53" fmla="*/ 2147483647 h 24"/>
                <a:gd name="T54" fmla="*/ 2147483647 w 54"/>
                <a:gd name="T55" fmla="*/ 0 h 24"/>
                <a:gd name="T56" fmla="*/ 2147483647 w 54"/>
                <a:gd name="T57" fmla="*/ 0 h 24"/>
                <a:gd name="T58" fmla="*/ 2147483647 w 54"/>
                <a:gd name="T59" fmla="*/ 0 h 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4" h="24">
                  <a:moveTo>
                    <a:pt x="54" y="0"/>
                  </a:moveTo>
                  <a:lnTo>
                    <a:pt x="52" y="3"/>
                  </a:lnTo>
                  <a:lnTo>
                    <a:pt x="49" y="6"/>
                  </a:lnTo>
                  <a:lnTo>
                    <a:pt x="47" y="10"/>
                  </a:lnTo>
                  <a:lnTo>
                    <a:pt x="44" y="13"/>
                  </a:lnTo>
                  <a:lnTo>
                    <a:pt x="40" y="15"/>
                  </a:lnTo>
                  <a:lnTo>
                    <a:pt x="35" y="18"/>
                  </a:lnTo>
                  <a:lnTo>
                    <a:pt x="32" y="21"/>
                  </a:lnTo>
                  <a:lnTo>
                    <a:pt x="28" y="23"/>
                  </a:lnTo>
                  <a:lnTo>
                    <a:pt x="23" y="24"/>
                  </a:lnTo>
                  <a:lnTo>
                    <a:pt x="19" y="23"/>
                  </a:lnTo>
                  <a:lnTo>
                    <a:pt x="16" y="23"/>
                  </a:lnTo>
                  <a:lnTo>
                    <a:pt x="12" y="22"/>
                  </a:lnTo>
                  <a:lnTo>
                    <a:pt x="9" y="22"/>
                  </a:lnTo>
                  <a:lnTo>
                    <a:pt x="7" y="21"/>
                  </a:lnTo>
                  <a:lnTo>
                    <a:pt x="4" y="19"/>
                  </a:lnTo>
                  <a:lnTo>
                    <a:pt x="0" y="19"/>
                  </a:lnTo>
                  <a:lnTo>
                    <a:pt x="0" y="15"/>
                  </a:lnTo>
                  <a:lnTo>
                    <a:pt x="5" y="17"/>
                  </a:lnTo>
                  <a:lnTo>
                    <a:pt x="9" y="18"/>
                  </a:lnTo>
                  <a:lnTo>
                    <a:pt x="14" y="18"/>
                  </a:lnTo>
                  <a:lnTo>
                    <a:pt x="18" y="17"/>
                  </a:lnTo>
                  <a:lnTo>
                    <a:pt x="23" y="14"/>
                  </a:lnTo>
                  <a:lnTo>
                    <a:pt x="28" y="10"/>
                  </a:lnTo>
                  <a:lnTo>
                    <a:pt x="33" y="5"/>
                  </a:lnTo>
                  <a:lnTo>
                    <a:pt x="40" y="2"/>
                  </a:lnTo>
                  <a:lnTo>
                    <a:pt x="42" y="1"/>
                  </a:lnTo>
                  <a:lnTo>
                    <a:pt x="45" y="0"/>
                  </a:lnTo>
                  <a:lnTo>
                    <a:pt x="51" y="0"/>
                  </a:lnTo>
                  <a:lnTo>
                    <a:pt x="5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38" name="Freeform 27"/>
            <p:cNvSpPr>
              <a:spLocks/>
            </p:cNvSpPr>
            <p:nvPr/>
          </p:nvSpPr>
          <p:spPr bwMode="auto">
            <a:xfrm>
              <a:off x="8471345" y="2700337"/>
              <a:ext cx="33338" cy="60325"/>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FFD9D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39" name="Freeform 28"/>
            <p:cNvSpPr>
              <a:spLocks/>
            </p:cNvSpPr>
            <p:nvPr/>
          </p:nvSpPr>
          <p:spPr bwMode="auto">
            <a:xfrm>
              <a:off x="8309420" y="2535237"/>
              <a:ext cx="273050" cy="317500"/>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0" name="Freeform 29"/>
            <p:cNvSpPr>
              <a:spLocks/>
            </p:cNvSpPr>
            <p:nvPr/>
          </p:nvSpPr>
          <p:spPr bwMode="auto">
            <a:xfrm>
              <a:off x="8309420" y="2535237"/>
              <a:ext cx="273050" cy="317500"/>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1" name="Freeform 30"/>
            <p:cNvSpPr>
              <a:spLocks/>
            </p:cNvSpPr>
            <p:nvPr/>
          </p:nvSpPr>
          <p:spPr bwMode="auto">
            <a:xfrm>
              <a:off x="8309420" y="2539999"/>
              <a:ext cx="250825" cy="252413"/>
            </a:xfrm>
            <a:custGeom>
              <a:avLst/>
              <a:gdLst>
                <a:gd name="T0" fmla="*/ 2147483647 w 316"/>
                <a:gd name="T1" fmla="*/ 2147483647 h 318"/>
                <a:gd name="T2" fmla="*/ 2147483647 w 316"/>
                <a:gd name="T3" fmla="*/ 2147483647 h 318"/>
                <a:gd name="T4" fmla="*/ 2147483647 w 316"/>
                <a:gd name="T5" fmla="*/ 2147483647 h 318"/>
                <a:gd name="T6" fmla="*/ 2147483647 w 316"/>
                <a:gd name="T7" fmla="*/ 2147483647 h 318"/>
                <a:gd name="T8" fmla="*/ 2147483647 w 316"/>
                <a:gd name="T9" fmla="*/ 2147483647 h 318"/>
                <a:gd name="T10" fmla="*/ 2147483647 w 316"/>
                <a:gd name="T11" fmla="*/ 2147483647 h 318"/>
                <a:gd name="T12" fmla="*/ 2147483647 w 316"/>
                <a:gd name="T13" fmla="*/ 2147483647 h 318"/>
                <a:gd name="T14" fmla="*/ 2147483647 w 316"/>
                <a:gd name="T15" fmla="*/ 2147483647 h 318"/>
                <a:gd name="T16" fmla="*/ 2147483647 w 316"/>
                <a:gd name="T17" fmla="*/ 2147483647 h 318"/>
                <a:gd name="T18" fmla="*/ 2147483647 w 316"/>
                <a:gd name="T19" fmla="*/ 2147483647 h 318"/>
                <a:gd name="T20" fmla="*/ 2147483647 w 316"/>
                <a:gd name="T21" fmla="*/ 2147483647 h 318"/>
                <a:gd name="T22" fmla="*/ 2147483647 w 316"/>
                <a:gd name="T23" fmla="*/ 2147483647 h 318"/>
                <a:gd name="T24" fmla="*/ 2147483647 w 316"/>
                <a:gd name="T25" fmla="*/ 2147483647 h 318"/>
                <a:gd name="T26" fmla="*/ 2147483647 w 316"/>
                <a:gd name="T27" fmla="*/ 2147483647 h 318"/>
                <a:gd name="T28" fmla="*/ 2147483647 w 316"/>
                <a:gd name="T29" fmla="*/ 2147483647 h 318"/>
                <a:gd name="T30" fmla="*/ 2147483647 w 316"/>
                <a:gd name="T31" fmla="*/ 2147483647 h 318"/>
                <a:gd name="T32" fmla="*/ 2147483647 w 316"/>
                <a:gd name="T33" fmla="*/ 2147483647 h 318"/>
                <a:gd name="T34" fmla="*/ 2147483647 w 316"/>
                <a:gd name="T35" fmla="*/ 2147483647 h 318"/>
                <a:gd name="T36" fmla="*/ 2147483647 w 316"/>
                <a:gd name="T37" fmla="*/ 2147483647 h 318"/>
                <a:gd name="T38" fmla="*/ 2147483647 w 316"/>
                <a:gd name="T39" fmla="*/ 2147483647 h 318"/>
                <a:gd name="T40" fmla="*/ 2147483647 w 316"/>
                <a:gd name="T41" fmla="*/ 2147483647 h 318"/>
                <a:gd name="T42" fmla="*/ 2147483647 w 316"/>
                <a:gd name="T43" fmla="*/ 2147483647 h 318"/>
                <a:gd name="T44" fmla="*/ 2147483647 w 316"/>
                <a:gd name="T45" fmla="*/ 2147483647 h 318"/>
                <a:gd name="T46" fmla="*/ 2147483647 w 316"/>
                <a:gd name="T47" fmla="*/ 2147483647 h 318"/>
                <a:gd name="T48" fmla="*/ 2147483647 w 316"/>
                <a:gd name="T49" fmla="*/ 2147483647 h 318"/>
                <a:gd name="T50" fmla="*/ 2147483647 w 316"/>
                <a:gd name="T51" fmla="*/ 2147483647 h 318"/>
                <a:gd name="T52" fmla="*/ 2147483647 w 316"/>
                <a:gd name="T53" fmla="*/ 2147483647 h 318"/>
                <a:gd name="T54" fmla="*/ 2147483647 w 316"/>
                <a:gd name="T55" fmla="*/ 2147483647 h 318"/>
                <a:gd name="T56" fmla="*/ 2147483647 w 316"/>
                <a:gd name="T57" fmla="*/ 2147483647 h 318"/>
                <a:gd name="T58" fmla="*/ 2147483647 w 316"/>
                <a:gd name="T59" fmla="*/ 2147483647 h 318"/>
                <a:gd name="T60" fmla="*/ 2147483647 w 316"/>
                <a:gd name="T61" fmla="*/ 2147483647 h 318"/>
                <a:gd name="T62" fmla="*/ 2147483647 w 316"/>
                <a:gd name="T63" fmla="*/ 2147483647 h 318"/>
                <a:gd name="T64" fmla="*/ 2147483647 w 316"/>
                <a:gd name="T65" fmla="*/ 2147483647 h 318"/>
                <a:gd name="T66" fmla="*/ 0 w 316"/>
                <a:gd name="T67" fmla="*/ 2147483647 h 318"/>
                <a:gd name="T68" fmla="*/ 2147483647 w 316"/>
                <a:gd name="T69" fmla="*/ 2147483647 h 318"/>
                <a:gd name="T70" fmla="*/ 2147483647 w 316"/>
                <a:gd name="T71" fmla="*/ 2147483647 h 318"/>
                <a:gd name="T72" fmla="*/ 2147483647 w 316"/>
                <a:gd name="T73" fmla="*/ 2147483647 h 318"/>
                <a:gd name="T74" fmla="*/ 2147483647 w 316"/>
                <a:gd name="T75" fmla="*/ 2147483647 h 318"/>
                <a:gd name="T76" fmla="*/ 2147483647 w 316"/>
                <a:gd name="T77" fmla="*/ 2147483647 h 318"/>
                <a:gd name="T78" fmla="*/ 2147483647 w 316"/>
                <a:gd name="T79" fmla="*/ 2147483647 h 318"/>
                <a:gd name="T80" fmla="*/ 2147483647 w 316"/>
                <a:gd name="T81" fmla="*/ 2147483647 h 318"/>
                <a:gd name="T82" fmla="*/ 2147483647 w 316"/>
                <a:gd name="T83" fmla="*/ 2147483647 h 318"/>
                <a:gd name="T84" fmla="*/ 2147483647 w 316"/>
                <a:gd name="T85" fmla="*/ 2147483647 h 318"/>
                <a:gd name="T86" fmla="*/ 2147483647 w 316"/>
                <a:gd name="T87" fmla="*/ 2147483647 h 318"/>
                <a:gd name="T88" fmla="*/ 2147483647 w 316"/>
                <a:gd name="T89" fmla="*/ 2147483647 h 318"/>
                <a:gd name="T90" fmla="*/ 2147483647 w 316"/>
                <a:gd name="T91" fmla="*/ 2147483647 h 318"/>
                <a:gd name="T92" fmla="*/ 2147483647 w 316"/>
                <a:gd name="T93" fmla="*/ 2147483647 h 318"/>
                <a:gd name="T94" fmla="*/ 2147483647 w 316"/>
                <a:gd name="T95" fmla="*/ 2147483647 h 318"/>
                <a:gd name="T96" fmla="*/ 2147483647 w 316"/>
                <a:gd name="T97" fmla="*/ 2147483647 h 318"/>
                <a:gd name="T98" fmla="*/ 2147483647 w 316"/>
                <a:gd name="T99" fmla="*/ 2147483647 h 318"/>
                <a:gd name="T100" fmla="*/ 2147483647 w 316"/>
                <a:gd name="T101" fmla="*/ 2147483647 h 318"/>
                <a:gd name="T102" fmla="*/ 2147483647 w 316"/>
                <a:gd name="T103" fmla="*/ 2147483647 h 318"/>
                <a:gd name="T104" fmla="*/ 2147483647 w 316"/>
                <a:gd name="T105" fmla="*/ 2147483647 h 318"/>
                <a:gd name="T106" fmla="*/ 2147483647 w 316"/>
                <a:gd name="T107" fmla="*/ 2147483647 h 318"/>
                <a:gd name="T108" fmla="*/ 2147483647 w 316"/>
                <a:gd name="T109" fmla="*/ 2147483647 h 318"/>
                <a:gd name="T110" fmla="*/ 2147483647 w 316"/>
                <a:gd name="T111" fmla="*/ 2147483647 h 318"/>
                <a:gd name="T112" fmla="*/ 2147483647 w 316"/>
                <a:gd name="T113" fmla="*/ 2147483647 h 318"/>
                <a:gd name="T114" fmla="*/ 2147483647 w 316"/>
                <a:gd name="T115" fmla="*/ 0 h 3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16" h="318">
                  <a:moveTo>
                    <a:pt x="316" y="0"/>
                  </a:moveTo>
                  <a:lnTo>
                    <a:pt x="177" y="318"/>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5"/>
                  </a:lnTo>
                  <a:lnTo>
                    <a:pt x="48" y="117"/>
                  </a:lnTo>
                  <a:lnTo>
                    <a:pt x="47" y="109"/>
                  </a:lnTo>
                  <a:lnTo>
                    <a:pt x="47" y="99"/>
                  </a:lnTo>
                  <a:lnTo>
                    <a:pt x="45" y="89"/>
                  </a:lnTo>
                  <a:lnTo>
                    <a:pt x="45" y="80"/>
                  </a:lnTo>
                  <a:lnTo>
                    <a:pt x="43" y="73"/>
                  </a:lnTo>
                  <a:lnTo>
                    <a:pt x="43" y="70"/>
                  </a:lnTo>
                  <a:lnTo>
                    <a:pt x="40" y="70"/>
                  </a:lnTo>
                  <a:lnTo>
                    <a:pt x="38" y="69"/>
                  </a:lnTo>
                  <a:lnTo>
                    <a:pt x="35" y="66"/>
                  </a:lnTo>
                  <a:lnTo>
                    <a:pt x="33" y="65"/>
                  </a:lnTo>
                  <a:lnTo>
                    <a:pt x="31" y="63"/>
                  </a:lnTo>
                  <a:lnTo>
                    <a:pt x="29" y="61"/>
                  </a:lnTo>
                  <a:lnTo>
                    <a:pt x="28" y="59"/>
                  </a:lnTo>
                  <a:lnTo>
                    <a:pt x="28" y="57"/>
                  </a:lnTo>
                  <a:lnTo>
                    <a:pt x="26" y="55"/>
                  </a:lnTo>
                  <a:lnTo>
                    <a:pt x="24" y="54"/>
                  </a:lnTo>
                  <a:lnTo>
                    <a:pt x="21" y="52"/>
                  </a:lnTo>
                  <a:lnTo>
                    <a:pt x="19" y="50"/>
                  </a:lnTo>
                  <a:lnTo>
                    <a:pt x="17" y="48"/>
                  </a:lnTo>
                  <a:lnTo>
                    <a:pt x="14" y="47"/>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2" y="43"/>
                  </a:lnTo>
                  <a:lnTo>
                    <a:pt x="14" y="43"/>
                  </a:lnTo>
                  <a:lnTo>
                    <a:pt x="16" y="43"/>
                  </a:lnTo>
                  <a:lnTo>
                    <a:pt x="19" y="47"/>
                  </a:lnTo>
                  <a:lnTo>
                    <a:pt x="19" y="49"/>
                  </a:lnTo>
                  <a:lnTo>
                    <a:pt x="22" y="51"/>
                  </a:lnTo>
                  <a:lnTo>
                    <a:pt x="24" y="54"/>
                  </a:lnTo>
                  <a:lnTo>
                    <a:pt x="28" y="58"/>
                  </a:lnTo>
                  <a:lnTo>
                    <a:pt x="31" y="61"/>
                  </a:lnTo>
                  <a:lnTo>
                    <a:pt x="35" y="63"/>
                  </a:lnTo>
                  <a:lnTo>
                    <a:pt x="38" y="65"/>
                  </a:lnTo>
                  <a:lnTo>
                    <a:pt x="40" y="67"/>
                  </a:lnTo>
                  <a:lnTo>
                    <a:pt x="43" y="67"/>
                  </a:lnTo>
                  <a:lnTo>
                    <a:pt x="48" y="75"/>
                  </a:lnTo>
                  <a:lnTo>
                    <a:pt x="52" y="75"/>
                  </a:lnTo>
                  <a:lnTo>
                    <a:pt x="54" y="76"/>
                  </a:lnTo>
                  <a:lnTo>
                    <a:pt x="55" y="78"/>
                  </a:lnTo>
                  <a:lnTo>
                    <a:pt x="55" y="80"/>
                  </a:lnTo>
                  <a:lnTo>
                    <a:pt x="57" y="83"/>
                  </a:lnTo>
                  <a:lnTo>
                    <a:pt x="59" y="85"/>
                  </a:lnTo>
                  <a:lnTo>
                    <a:pt x="59" y="87"/>
                  </a:lnTo>
                  <a:lnTo>
                    <a:pt x="61" y="89"/>
                  </a:lnTo>
                  <a:lnTo>
                    <a:pt x="61" y="90"/>
                  </a:lnTo>
                  <a:lnTo>
                    <a:pt x="69" y="97"/>
                  </a:lnTo>
                  <a:lnTo>
                    <a:pt x="80" y="109"/>
                  </a:lnTo>
                  <a:lnTo>
                    <a:pt x="90" y="122"/>
                  </a:lnTo>
                  <a:lnTo>
                    <a:pt x="101" y="138"/>
                  </a:lnTo>
                  <a:lnTo>
                    <a:pt x="111" y="153"/>
                  </a:lnTo>
                  <a:lnTo>
                    <a:pt x="118" y="169"/>
                  </a:lnTo>
                  <a:lnTo>
                    <a:pt x="123" y="183"/>
                  </a:lnTo>
                  <a:lnTo>
                    <a:pt x="125" y="193"/>
                  </a:lnTo>
                  <a:lnTo>
                    <a:pt x="127" y="195"/>
                  </a:lnTo>
                  <a:lnTo>
                    <a:pt x="128" y="196"/>
                  </a:lnTo>
                  <a:lnTo>
                    <a:pt x="130" y="198"/>
                  </a:lnTo>
                  <a:lnTo>
                    <a:pt x="132" y="201"/>
                  </a:lnTo>
                  <a:lnTo>
                    <a:pt x="134" y="203"/>
                  </a:lnTo>
                  <a:lnTo>
                    <a:pt x="135" y="207"/>
                  </a:lnTo>
                  <a:lnTo>
                    <a:pt x="137" y="209"/>
                  </a:lnTo>
                  <a:lnTo>
                    <a:pt x="139" y="211"/>
                  </a:lnTo>
                  <a:lnTo>
                    <a:pt x="142" y="211"/>
                  </a:lnTo>
                  <a:lnTo>
                    <a:pt x="144" y="214"/>
                  </a:lnTo>
                  <a:lnTo>
                    <a:pt x="144" y="218"/>
                  </a:lnTo>
                  <a:lnTo>
                    <a:pt x="146" y="223"/>
                  </a:lnTo>
                  <a:lnTo>
                    <a:pt x="147" y="228"/>
                  </a:lnTo>
                  <a:lnTo>
                    <a:pt x="151" y="234"/>
                  </a:lnTo>
                  <a:lnTo>
                    <a:pt x="154" y="238"/>
                  </a:lnTo>
                  <a:lnTo>
                    <a:pt x="160" y="240"/>
                  </a:lnTo>
                  <a:lnTo>
                    <a:pt x="167" y="241"/>
                  </a:lnTo>
                  <a:lnTo>
                    <a:pt x="170" y="245"/>
                  </a:lnTo>
                  <a:lnTo>
                    <a:pt x="175" y="247"/>
                  </a:lnTo>
                  <a:lnTo>
                    <a:pt x="179" y="252"/>
                  </a:lnTo>
                  <a:lnTo>
                    <a:pt x="193" y="237"/>
                  </a:lnTo>
                  <a:lnTo>
                    <a:pt x="205" y="222"/>
                  </a:lnTo>
                  <a:lnTo>
                    <a:pt x="215" y="207"/>
                  </a:lnTo>
                  <a:lnTo>
                    <a:pt x="224" y="190"/>
                  </a:lnTo>
                  <a:lnTo>
                    <a:pt x="239" y="158"/>
                  </a:lnTo>
                  <a:lnTo>
                    <a:pt x="252" y="125"/>
                  </a:lnTo>
                  <a:lnTo>
                    <a:pt x="262" y="91"/>
                  </a:lnTo>
                  <a:lnTo>
                    <a:pt x="276" y="60"/>
                  </a:lnTo>
                  <a:lnTo>
                    <a:pt x="283" y="43"/>
                  </a:lnTo>
                  <a:lnTo>
                    <a:pt x="293" y="28"/>
                  </a:lnTo>
                  <a:lnTo>
                    <a:pt x="304" y="14"/>
                  </a:lnTo>
                  <a:lnTo>
                    <a:pt x="316"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2" name="Freeform 31"/>
            <p:cNvSpPr>
              <a:spLocks/>
            </p:cNvSpPr>
            <p:nvPr/>
          </p:nvSpPr>
          <p:spPr bwMode="auto">
            <a:xfrm>
              <a:off x="8444358" y="2733674"/>
              <a:ext cx="1588" cy="3175"/>
            </a:xfrm>
            <a:custGeom>
              <a:avLst/>
              <a:gdLst>
                <a:gd name="T0" fmla="*/ 2147483647 w 2"/>
                <a:gd name="T1" fmla="*/ 2147483647 h 4"/>
                <a:gd name="T2" fmla="*/ 2147483647 w 2"/>
                <a:gd name="T3" fmla="*/ 2147483647 h 4"/>
                <a:gd name="T4" fmla="*/ 2147483647 w 2"/>
                <a:gd name="T5" fmla="*/ 2147483647 h 4"/>
                <a:gd name="T6" fmla="*/ 2147483647 w 2"/>
                <a:gd name="T7" fmla="*/ 2147483647 h 4"/>
                <a:gd name="T8" fmla="*/ 2147483647 w 2"/>
                <a:gd name="T9" fmla="*/ 2147483647 h 4"/>
                <a:gd name="T10" fmla="*/ 2147483647 w 2"/>
                <a:gd name="T11" fmla="*/ 2147483647 h 4"/>
                <a:gd name="T12" fmla="*/ 2147483647 w 2"/>
                <a:gd name="T13" fmla="*/ 2147483647 h 4"/>
                <a:gd name="T14" fmla="*/ 2147483647 w 2"/>
                <a:gd name="T15" fmla="*/ 2147483647 h 4"/>
                <a:gd name="T16" fmla="*/ 2147483647 w 2"/>
                <a:gd name="T17" fmla="*/ 2147483647 h 4"/>
                <a:gd name="T18" fmla="*/ 0 w 2"/>
                <a:gd name="T19" fmla="*/ 2147483647 h 4"/>
                <a:gd name="T20" fmla="*/ 0 w 2"/>
                <a:gd name="T21" fmla="*/ 2147483647 h 4"/>
                <a:gd name="T22" fmla="*/ 0 w 2"/>
                <a:gd name="T23" fmla="*/ 2147483647 h 4"/>
                <a:gd name="T24" fmla="*/ 0 w 2"/>
                <a:gd name="T25" fmla="*/ 2147483647 h 4"/>
                <a:gd name="T26" fmla="*/ 0 w 2"/>
                <a:gd name="T27" fmla="*/ 2147483647 h 4"/>
                <a:gd name="T28" fmla="*/ 0 w 2"/>
                <a:gd name="T29" fmla="*/ 2147483647 h 4"/>
                <a:gd name="T30" fmla="*/ 0 w 2"/>
                <a:gd name="T31" fmla="*/ 0 h 4"/>
                <a:gd name="T32" fmla="*/ 0 w 2"/>
                <a:gd name="T33" fmla="*/ 0 h 4"/>
                <a:gd name="T34" fmla="*/ 0 w 2"/>
                <a:gd name="T35" fmla="*/ 2147483647 h 4"/>
                <a:gd name="T36" fmla="*/ 2147483647 w 2"/>
                <a:gd name="T37" fmla="*/ 2147483647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 h="4">
                  <a:moveTo>
                    <a:pt x="2" y="1"/>
                  </a:moveTo>
                  <a:lnTo>
                    <a:pt x="2" y="2"/>
                  </a:lnTo>
                  <a:lnTo>
                    <a:pt x="2" y="3"/>
                  </a:lnTo>
                  <a:lnTo>
                    <a:pt x="2" y="4"/>
                  </a:lnTo>
                  <a:lnTo>
                    <a:pt x="0" y="3"/>
                  </a:lnTo>
                  <a:lnTo>
                    <a:pt x="0" y="2"/>
                  </a:lnTo>
                  <a:lnTo>
                    <a:pt x="0" y="1"/>
                  </a:lnTo>
                  <a:lnTo>
                    <a:pt x="0" y="0"/>
                  </a:lnTo>
                  <a:lnTo>
                    <a:pt x="0" y="1"/>
                  </a:lnTo>
                  <a:lnTo>
                    <a:pt x="2" y="1"/>
                  </a:lnTo>
                  <a:close/>
                </a:path>
              </a:pathLst>
            </a:custGeom>
            <a:solidFill>
              <a:srgbClr val="C6D5D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3" name="Freeform 32"/>
            <p:cNvSpPr>
              <a:spLocks noEditPoints="1"/>
            </p:cNvSpPr>
            <p:nvPr/>
          </p:nvSpPr>
          <p:spPr bwMode="auto">
            <a:xfrm>
              <a:off x="8309420" y="2539999"/>
              <a:ext cx="273050" cy="312738"/>
            </a:xfrm>
            <a:custGeom>
              <a:avLst/>
              <a:gdLst>
                <a:gd name="T0" fmla="*/ 2147483647 w 344"/>
                <a:gd name="T1" fmla="*/ 2147483647 h 394"/>
                <a:gd name="T2" fmla="*/ 2147483647 w 344"/>
                <a:gd name="T3" fmla="*/ 2147483647 h 394"/>
                <a:gd name="T4" fmla="*/ 2147483647 w 344"/>
                <a:gd name="T5" fmla="*/ 2147483647 h 394"/>
                <a:gd name="T6" fmla="*/ 2147483647 w 344"/>
                <a:gd name="T7" fmla="*/ 2147483647 h 394"/>
                <a:gd name="T8" fmla="*/ 2147483647 w 344"/>
                <a:gd name="T9" fmla="*/ 2147483647 h 394"/>
                <a:gd name="T10" fmla="*/ 2147483647 w 344"/>
                <a:gd name="T11" fmla="*/ 2147483647 h 394"/>
                <a:gd name="T12" fmla="*/ 2147483647 w 344"/>
                <a:gd name="T13" fmla="*/ 2147483647 h 394"/>
                <a:gd name="T14" fmla="*/ 2147483647 w 344"/>
                <a:gd name="T15" fmla="*/ 2147483647 h 394"/>
                <a:gd name="T16" fmla="*/ 2147483647 w 344"/>
                <a:gd name="T17" fmla="*/ 2147483647 h 394"/>
                <a:gd name="T18" fmla="*/ 2147483647 w 344"/>
                <a:gd name="T19" fmla="*/ 2147483647 h 394"/>
                <a:gd name="T20" fmla="*/ 2147483647 w 344"/>
                <a:gd name="T21" fmla="*/ 2147483647 h 394"/>
                <a:gd name="T22" fmla="*/ 2147483647 w 344"/>
                <a:gd name="T23" fmla="*/ 2147483647 h 394"/>
                <a:gd name="T24" fmla="*/ 2147483647 w 344"/>
                <a:gd name="T25" fmla="*/ 2147483647 h 394"/>
                <a:gd name="T26" fmla="*/ 2147483647 w 344"/>
                <a:gd name="T27" fmla="*/ 2147483647 h 394"/>
                <a:gd name="T28" fmla="*/ 2147483647 w 344"/>
                <a:gd name="T29" fmla="*/ 2147483647 h 394"/>
                <a:gd name="T30" fmla="*/ 2147483647 w 344"/>
                <a:gd name="T31" fmla="*/ 2147483647 h 394"/>
                <a:gd name="T32" fmla="*/ 2147483647 w 344"/>
                <a:gd name="T33" fmla="*/ 2147483647 h 394"/>
                <a:gd name="T34" fmla="*/ 2147483647 w 344"/>
                <a:gd name="T35" fmla="*/ 2147483647 h 394"/>
                <a:gd name="T36" fmla="*/ 2147483647 w 344"/>
                <a:gd name="T37" fmla="*/ 2147483647 h 394"/>
                <a:gd name="T38" fmla="*/ 2147483647 w 344"/>
                <a:gd name="T39" fmla="*/ 2147483647 h 394"/>
                <a:gd name="T40" fmla="*/ 2147483647 w 344"/>
                <a:gd name="T41" fmla="*/ 2147483647 h 394"/>
                <a:gd name="T42" fmla="*/ 2147483647 w 344"/>
                <a:gd name="T43" fmla="*/ 2147483647 h 394"/>
                <a:gd name="T44" fmla="*/ 2147483647 w 344"/>
                <a:gd name="T45" fmla="*/ 2147483647 h 394"/>
                <a:gd name="T46" fmla="*/ 2147483647 w 344"/>
                <a:gd name="T47" fmla="*/ 2147483647 h 394"/>
                <a:gd name="T48" fmla="*/ 2147483647 w 344"/>
                <a:gd name="T49" fmla="*/ 2147483647 h 394"/>
                <a:gd name="T50" fmla="*/ 2147483647 w 344"/>
                <a:gd name="T51" fmla="*/ 2147483647 h 394"/>
                <a:gd name="T52" fmla="*/ 2147483647 w 344"/>
                <a:gd name="T53" fmla="*/ 2147483647 h 394"/>
                <a:gd name="T54" fmla="*/ 2147483647 w 344"/>
                <a:gd name="T55" fmla="*/ 2147483647 h 394"/>
                <a:gd name="T56" fmla="*/ 2147483647 w 344"/>
                <a:gd name="T57" fmla="*/ 2147483647 h 394"/>
                <a:gd name="T58" fmla="*/ 2147483647 w 344"/>
                <a:gd name="T59" fmla="*/ 2147483647 h 394"/>
                <a:gd name="T60" fmla="*/ 2147483647 w 344"/>
                <a:gd name="T61" fmla="*/ 2147483647 h 394"/>
                <a:gd name="T62" fmla="*/ 2147483647 w 344"/>
                <a:gd name="T63" fmla="*/ 2147483647 h 394"/>
                <a:gd name="T64" fmla="*/ 2147483647 w 344"/>
                <a:gd name="T65" fmla="*/ 2147483647 h 394"/>
                <a:gd name="T66" fmla="*/ 2147483647 w 344"/>
                <a:gd name="T67" fmla="*/ 2147483647 h 394"/>
                <a:gd name="T68" fmla="*/ 2147483647 w 344"/>
                <a:gd name="T69" fmla="*/ 2147483647 h 394"/>
                <a:gd name="T70" fmla="*/ 2147483647 w 344"/>
                <a:gd name="T71" fmla="*/ 2147483647 h 394"/>
                <a:gd name="T72" fmla="*/ 2147483647 w 344"/>
                <a:gd name="T73" fmla="*/ 2147483647 h 394"/>
                <a:gd name="T74" fmla="*/ 2147483647 w 344"/>
                <a:gd name="T75" fmla="*/ 2147483647 h 394"/>
                <a:gd name="T76" fmla="*/ 2147483647 w 344"/>
                <a:gd name="T77" fmla="*/ 2147483647 h 394"/>
                <a:gd name="T78" fmla="*/ 2147483647 w 344"/>
                <a:gd name="T79" fmla="*/ 2147483647 h 394"/>
                <a:gd name="T80" fmla="*/ 2147483647 w 344"/>
                <a:gd name="T81" fmla="*/ 2147483647 h 394"/>
                <a:gd name="T82" fmla="*/ 2147483647 w 344"/>
                <a:gd name="T83" fmla="*/ 2147483647 h 394"/>
                <a:gd name="T84" fmla="*/ 2147483647 w 344"/>
                <a:gd name="T85" fmla="*/ 2147483647 h 394"/>
                <a:gd name="T86" fmla="*/ 2147483647 w 344"/>
                <a:gd name="T87" fmla="*/ 2147483647 h 394"/>
                <a:gd name="T88" fmla="*/ 2147483647 w 344"/>
                <a:gd name="T89" fmla="*/ 2147483647 h 394"/>
                <a:gd name="T90" fmla="*/ 2147483647 w 344"/>
                <a:gd name="T91" fmla="*/ 2147483647 h 394"/>
                <a:gd name="T92" fmla="*/ 2147483647 w 344"/>
                <a:gd name="T93" fmla="*/ 2147483647 h 394"/>
                <a:gd name="T94" fmla="*/ 2147483647 w 344"/>
                <a:gd name="T95" fmla="*/ 2147483647 h 394"/>
                <a:gd name="T96" fmla="*/ 2147483647 w 344"/>
                <a:gd name="T97" fmla="*/ 2147483647 h 394"/>
                <a:gd name="T98" fmla="*/ 2147483647 w 344"/>
                <a:gd name="T99" fmla="*/ 2147483647 h 394"/>
                <a:gd name="T100" fmla="*/ 2147483647 w 344"/>
                <a:gd name="T101" fmla="*/ 2147483647 h 394"/>
                <a:gd name="T102" fmla="*/ 2147483647 w 344"/>
                <a:gd name="T103" fmla="*/ 2147483647 h 394"/>
                <a:gd name="T104" fmla="*/ 2147483647 w 344"/>
                <a:gd name="T105" fmla="*/ 2147483647 h 394"/>
                <a:gd name="T106" fmla="*/ 2147483647 w 344"/>
                <a:gd name="T107" fmla="*/ 2147483647 h 39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44" h="394">
                  <a:moveTo>
                    <a:pt x="12" y="43"/>
                  </a:moveTo>
                  <a:lnTo>
                    <a:pt x="12" y="45"/>
                  </a:lnTo>
                  <a:lnTo>
                    <a:pt x="14" y="45"/>
                  </a:lnTo>
                  <a:lnTo>
                    <a:pt x="14" y="46"/>
                  </a:lnTo>
                  <a:lnTo>
                    <a:pt x="16" y="47"/>
                  </a:lnTo>
                  <a:lnTo>
                    <a:pt x="17" y="48"/>
                  </a:lnTo>
                  <a:lnTo>
                    <a:pt x="17" y="49"/>
                  </a:lnTo>
                  <a:lnTo>
                    <a:pt x="16" y="48"/>
                  </a:lnTo>
                  <a:lnTo>
                    <a:pt x="16" y="47"/>
                  </a:lnTo>
                  <a:lnTo>
                    <a:pt x="14" y="46"/>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0" y="43"/>
                  </a:lnTo>
                  <a:lnTo>
                    <a:pt x="12" y="43"/>
                  </a:lnTo>
                  <a:close/>
                  <a:moveTo>
                    <a:pt x="45" y="88"/>
                  </a:moveTo>
                  <a:lnTo>
                    <a:pt x="52" y="100"/>
                  </a:lnTo>
                  <a:lnTo>
                    <a:pt x="59" y="111"/>
                  </a:lnTo>
                  <a:lnTo>
                    <a:pt x="68" y="121"/>
                  </a:lnTo>
                  <a:lnTo>
                    <a:pt x="75" y="132"/>
                  </a:lnTo>
                  <a:lnTo>
                    <a:pt x="83" y="142"/>
                  </a:lnTo>
                  <a:lnTo>
                    <a:pt x="90" y="152"/>
                  </a:lnTo>
                  <a:lnTo>
                    <a:pt x="97" y="164"/>
                  </a:lnTo>
                  <a:lnTo>
                    <a:pt x="102" y="176"/>
                  </a:lnTo>
                  <a:lnTo>
                    <a:pt x="108" y="191"/>
                  </a:lnTo>
                  <a:lnTo>
                    <a:pt x="114" y="207"/>
                  </a:lnTo>
                  <a:lnTo>
                    <a:pt x="121" y="222"/>
                  </a:lnTo>
                  <a:lnTo>
                    <a:pt x="130" y="236"/>
                  </a:lnTo>
                  <a:lnTo>
                    <a:pt x="140" y="251"/>
                  </a:lnTo>
                  <a:lnTo>
                    <a:pt x="153" y="264"/>
                  </a:lnTo>
                  <a:lnTo>
                    <a:pt x="165" y="278"/>
                  </a:lnTo>
                  <a:lnTo>
                    <a:pt x="180" y="291"/>
                  </a:lnTo>
                  <a:lnTo>
                    <a:pt x="193" y="295"/>
                  </a:lnTo>
                  <a:lnTo>
                    <a:pt x="201" y="300"/>
                  </a:lnTo>
                  <a:lnTo>
                    <a:pt x="208" y="306"/>
                  </a:lnTo>
                  <a:lnTo>
                    <a:pt x="215" y="312"/>
                  </a:lnTo>
                  <a:lnTo>
                    <a:pt x="220" y="319"/>
                  </a:lnTo>
                  <a:lnTo>
                    <a:pt x="227" y="324"/>
                  </a:lnTo>
                  <a:lnTo>
                    <a:pt x="236" y="328"/>
                  </a:lnTo>
                  <a:lnTo>
                    <a:pt x="246" y="331"/>
                  </a:lnTo>
                  <a:lnTo>
                    <a:pt x="250" y="331"/>
                  </a:lnTo>
                  <a:lnTo>
                    <a:pt x="253" y="330"/>
                  </a:lnTo>
                  <a:lnTo>
                    <a:pt x="257" y="328"/>
                  </a:lnTo>
                  <a:lnTo>
                    <a:pt x="258" y="326"/>
                  </a:lnTo>
                  <a:lnTo>
                    <a:pt x="260" y="324"/>
                  </a:lnTo>
                  <a:lnTo>
                    <a:pt x="262" y="322"/>
                  </a:lnTo>
                  <a:lnTo>
                    <a:pt x="264" y="320"/>
                  </a:lnTo>
                  <a:lnTo>
                    <a:pt x="265" y="318"/>
                  </a:lnTo>
                  <a:lnTo>
                    <a:pt x="260" y="314"/>
                  </a:lnTo>
                  <a:lnTo>
                    <a:pt x="257" y="312"/>
                  </a:lnTo>
                  <a:lnTo>
                    <a:pt x="252" y="309"/>
                  </a:lnTo>
                  <a:lnTo>
                    <a:pt x="246" y="307"/>
                  </a:lnTo>
                  <a:lnTo>
                    <a:pt x="241" y="305"/>
                  </a:lnTo>
                  <a:lnTo>
                    <a:pt x="238" y="301"/>
                  </a:lnTo>
                  <a:lnTo>
                    <a:pt x="236" y="298"/>
                  </a:lnTo>
                  <a:lnTo>
                    <a:pt x="234" y="294"/>
                  </a:lnTo>
                  <a:lnTo>
                    <a:pt x="239" y="288"/>
                  </a:lnTo>
                  <a:lnTo>
                    <a:pt x="243" y="285"/>
                  </a:lnTo>
                  <a:lnTo>
                    <a:pt x="248" y="284"/>
                  </a:lnTo>
                  <a:lnTo>
                    <a:pt x="252" y="283"/>
                  </a:lnTo>
                  <a:lnTo>
                    <a:pt x="258" y="285"/>
                  </a:lnTo>
                  <a:lnTo>
                    <a:pt x="267" y="289"/>
                  </a:lnTo>
                  <a:lnTo>
                    <a:pt x="274" y="295"/>
                  </a:lnTo>
                  <a:lnTo>
                    <a:pt x="281" y="299"/>
                  </a:lnTo>
                  <a:lnTo>
                    <a:pt x="285" y="300"/>
                  </a:lnTo>
                  <a:lnTo>
                    <a:pt x="290" y="300"/>
                  </a:lnTo>
                  <a:lnTo>
                    <a:pt x="293" y="299"/>
                  </a:lnTo>
                  <a:lnTo>
                    <a:pt x="298" y="297"/>
                  </a:lnTo>
                  <a:lnTo>
                    <a:pt x="290" y="293"/>
                  </a:lnTo>
                  <a:lnTo>
                    <a:pt x="285" y="288"/>
                  </a:lnTo>
                  <a:lnTo>
                    <a:pt x="283" y="282"/>
                  </a:lnTo>
                  <a:lnTo>
                    <a:pt x="281" y="276"/>
                  </a:lnTo>
                  <a:lnTo>
                    <a:pt x="279" y="270"/>
                  </a:lnTo>
                  <a:lnTo>
                    <a:pt x="281" y="263"/>
                  </a:lnTo>
                  <a:lnTo>
                    <a:pt x="281" y="258"/>
                  </a:lnTo>
                  <a:lnTo>
                    <a:pt x="283" y="251"/>
                  </a:lnTo>
                  <a:lnTo>
                    <a:pt x="281" y="249"/>
                  </a:lnTo>
                  <a:lnTo>
                    <a:pt x="279" y="246"/>
                  </a:lnTo>
                  <a:lnTo>
                    <a:pt x="278" y="243"/>
                  </a:lnTo>
                  <a:lnTo>
                    <a:pt x="274" y="238"/>
                  </a:lnTo>
                  <a:lnTo>
                    <a:pt x="272" y="235"/>
                  </a:lnTo>
                  <a:lnTo>
                    <a:pt x="269" y="233"/>
                  </a:lnTo>
                  <a:lnTo>
                    <a:pt x="265" y="229"/>
                  </a:lnTo>
                  <a:lnTo>
                    <a:pt x="262" y="227"/>
                  </a:lnTo>
                  <a:lnTo>
                    <a:pt x="262" y="215"/>
                  </a:lnTo>
                  <a:lnTo>
                    <a:pt x="262" y="203"/>
                  </a:lnTo>
                  <a:lnTo>
                    <a:pt x="258" y="191"/>
                  </a:lnTo>
                  <a:lnTo>
                    <a:pt x="253" y="179"/>
                  </a:lnTo>
                  <a:lnTo>
                    <a:pt x="250" y="167"/>
                  </a:lnTo>
                  <a:lnTo>
                    <a:pt x="248" y="156"/>
                  </a:lnTo>
                  <a:lnTo>
                    <a:pt x="250" y="150"/>
                  </a:lnTo>
                  <a:lnTo>
                    <a:pt x="250" y="144"/>
                  </a:lnTo>
                  <a:lnTo>
                    <a:pt x="252" y="138"/>
                  </a:lnTo>
                  <a:lnTo>
                    <a:pt x="255" y="133"/>
                  </a:lnTo>
                  <a:lnTo>
                    <a:pt x="255" y="126"/>
                  </a:lnTo>
                  <a:lnTo>
                    <a:pt x="257" y="120"/>
                  </a:lnTo>
                  <a:lnTo>
                    <a:pt x="260" y="114"/>
                  </a:lnTo>
                  <a:lnTo>
                    <a:pt x="264" y="109"/>
                  </a:lnTo>
                  <a:lnTo>
                    <a:pt x="267" y="103"/>
                  </a:lnTo>
                  <a:lnTo>
                    <a:pt x="269" y="98"/>
                  </a:lnTo>
                  <a:lnTo>
                    <a:pt x="271" y="91"/>
                  </a:lnTo>
                  <a:lnTo>
                    <a:pt x="271" y="85"/>
                  </a:lnTo>
                  <a:lnTo>
                    <a:pt x="279" y="75"/>
                  </a:lnTo>
                  <a:lnTo>
                    <a:pt x="286" y="64"/>
                  </a:lnTo>
                  <a:lnTo>
                    <a:pt x="290" y="53"/>
                  </a:lnTo>
                  <a:lnTo>
                    <a:pt x="293" y="42"/>
                  </a:lnTo>
                  <a:lnTo>
                    <a:pt x="297" y="32"/>
                  </a:lnTo>
                  <a:lnTo>
                    <a:pt x="302" y="21"/>
                  </a:lnTo>
                  <a:lnTo>
                    <a:pt x="309" y="10"/>
                  </a:lnTo>
                  <a:lnTo>
                    <a:pt x="319" y="0"/>
                  </a:lnTo>
                  <a:lnTo>
                    <a:pt x="323" y="1"/>
                  </a:lnTo>
                  <a:lnTo>
                    <a:pt x="328" y="2"/>
                  </a:lnTo>
                  <a:lnTo>
                    <a:pt x="331" y="3"/>
                  </a:lnTo>
                  <a:lnTo>
                    <a:pt x="333" y="5"/>
                  </a:lnTo>
                  <a:lnTo>
                    <a:pt x="337" y="8"/>
                  </a:lnTo>
                  <a:lnTo>
                    <a:pt x="338" y="10"/>
                  </a:lnTo>
                  <a:lnTo>
                    <a:pt x="342" y="12"/>
                  </a:lnTo>
                  <a:lnTo>
                    <a:pt x="344" y="14"/>
                  </a:lnTo>
                  <a:lnTo>
                    <a:pt x="342" y="24"/>
                  </a:lnTo>
                  <a:lnTo>
                    <a:pt x="340" y="34"/>
                  </a:lnTo>
                  <a:lnTo>
                    <a:pt x="335" y="43"/>
                  </a:lnTo>
                  <a:lnTo>
                    <a:pt x="330" y="54"/>
                  </a:lnTo>
                  <a:lnTo>
                    <a:pt x="316" y="75"/>
                  </a:lnTo>
                  <a:lnTo>
                    <a:pt x="300" y="96"/>
                  </a:lnTo>
                  <a:lnTo>
                    <a:pt x="293" y="107"/>
                  </a:lnTo>
                  <a:lnTo>
                    <a:pt x="288" y="117"/>
                  </a:lnTo>
                  <a:lnTo>
                    <a:pt x="281" y="128"/>
                  </a:lnTo>
                  <a:lnTo>
                    <a:pt x="278" y="139"/>
                  </a:lnTo>
                  <a:lnTo>
                    <a:pt x="276" y="149"/>
                  </a:lnTo>
                  <a:lnTo>
                    <a:pt x="276" y="160"/>
                  </a:lnTo>
                  <a:lnTo>
                    <a:pt x="278" y="170"/>
                  </a:lnTo>
                  <a:lnTo>
                    <a:pt x="281" y="181"/>
                  </a:lnTo>
                  <a:lnTo>
                    <a:pt x="283" y="182"/>
                  </a:lnTo>
                  <a:lnTo>
                    <a:pt x="285" y="185"/>
                  </a:lnTo>
                  <a:lnTo>
                    <a:pt x="286" y="187"/>
                  </a:lnTo>
                  <a:lnTo>
                    <a:pt x="288" y="189"/>
                  </a:lnTo>
                  <a:lnTo>
                    <a:pt x="288" y="193"/>
                  </a:lnTo>
                  <a:lnTo>
                    <a:pt x="290" y="195"/>
                  </a:lnTo>
                  <a:lnTo>
                    <a:pt x="290" y="198"/>
                  </a:lnTo>
                  <a:lnTo>
                    <a:pt x="290" y="200"/>
                  </a:lnTo>
                  <a:lnTo>
                    <a:pt x="291" y="202"/>
                  </a:lnTo>
                  <a:lnTo>
                    <a:pt x="295" y="204"/>
                  </a:lnTo>
                  <a:lnTo>
                    <a:pt x="298" y="209"/>
                  </a:lnTo>
                  <a:lnTo>
                    <a:pt x="302" y="212"/>
                  </a:lnTo>
                  <a:lnTo>
                    <a:pt x="307" y="215"/>
                  </a:lnTo>
                  <a:lnTo>
                    <a:pt x="311" y="219"/>
                  </a:lnTo>
                  <a:lnTo>
                    <a:pt x="316" y="221"/>
                  </a:lnTo>
                  <a:lnTo>
                    <a:pt x="319" y="221"/>
                  </a:lnTo>
                  <a:lnTo>
                    <a:pt x="317" y="226"/>
                  </a:lnTo>
                  <a:lnTo>
                    <a:pt x="317" y="236"/>
                  </a:lnTo>
                  <a:lnTo>
                    <a:pt x="316" y="247"/>
                  </a:lnTo>
                  <a:lnTo>
                    <a:pt x="314" y="260"/>
                  </a:lnTo>
                  <a:lnTo>
                    <a:pt x="316" y="273"/>
                  </a:lnTo>
                  <a:lnTo>
                    <a:pt x="317" y="283"/>
                  </a:lnTo>
                  <a:lnTo>
                    <a:pt x="317" y="287"/>
                  </a:lnTo>
                  <a:lnTo>
                    <a:pt x="321" y="290"/>
                  </a:lnTo>
                  <a:lnTo>
                    <a:pt x="323" y="293"/>
                  </a:lnTo>
                  <a:lnTo>
                    <a:pt x="326" y="294"/>
                  </a:lnTo>
                  <a:lnTo>
                    <a:pt x="326" y="345"/>
                  </a:lnTo>
                  <a:lnTo>
                    <a:pt x="331" y="345"/>
                  </a:lnTo>
                  <a:lnTo>
                    <a:pt x="326" y="345"/>
                  </a:lnTo>
                  <a:lnTo>
                    <a:pt x="326" y="342"/>
                  </a:lnTo>
                  <a:lnTo>
                    <a:pt x="326" y="339"/>
                  </a:lnTo>
                  <a:lnTo>
                    <a:pt x="319" y="337"/>
                  </a:lnTo>
                  <a:lnTo>
                    <a:pt x="319" y="334"/>
                  </a:lnTo>
                  <a:lnTo>
                    <a:pt x="317" y="334"/>
                  </a:lnTo>
                  <a:lnTo>
                    <a:pt x="314" y="334"/>
                  </a:lnTo>
                  <a:lnTo>
                    <a:pt x="312" y="333"/>
                  </a:lnTo>
                  <a:lnTo>
                    <a:pt x="311" y="333"/>
                  </a:lnTo>
                  <a:lnTo>
                    <a:pt x="309" y="332"/>
                  </a:lnTo>
                  <a:lnTo>
                    <a:pt x="307" y="330"/>
                  </a:lnTo>
                  <a:lnTo>
                    <a:pt x="307" y="328"/>
                  </a:lnTo>
                  <a:lnTo>
                    <a:pt x="305" y="326"/>
                  </a:lnTo>
                  <a:lnTo>
                    <a:pt x="290" y="326"/>
                  </a:lnTo>
                  <a:lnTo>
                    <a:pt x="290" y="332"/>
                  </a:lnTo>
                  <a:lnTo>
                    <a:pt x="293" y="332"/>
                  </a:lnTo>
                  <a:lnTo>
                    <a:pt x="297" y="337"/>
                  </a:lnTo>
                  <a:lnTo>
                    <a:pt x="298" y="346"/>
                  </a:lnTo>
                  <a:lnTo>
                    <a:pt x="298" y="356"/>
                  </a:lnTo>
                  <a:lnTo>
                    <a:pt x="297" y="367"/>
                  </a:lnTo>
                  <a:lnTo>
                    <a:pt x="295" y="376"/>
                  </a:lnTo>
                  <a:lnTo>
                    <a:pt x="290" y="385"/>
                  </a:lnTo>
                  <a:lnTo>
                    <a:pt x="286" y="388"/>
                  </a:lnTo>
                  <a:lnTo>
                    <a:pt x="283" y="392"/>
                  </a:lnTo>
                  <a:lnTo>
                    <a:pt x="278" y="393"/>
                  </a:lnTo>
                  <a:lnTo>
                    <a:pt x="274" y="394"/>
                  </a:lnTo>
                  <a:lnTo>
                    <a:pt x="274" y="383"/>
                  </a:lnTo>
                  <a:lnTo>
                    <a:pt x="272" y="383"/>
                  </a:lnTo>
                  <a:lnTo>
                    <a:pt x="269" y="381"/>
                  </a:lnTo>
                  <a:lnTo>
                    <a:pt x="267" y="379"/>
                  </a:lnTo>
                  <a:lnTo>
                    <a:pt x="265" y="375"/>
                  </a:lnTo>
                  <a:lnTo>
                    <a:pt x="264" y="372"/>
                  </a:lnTo>
                  <a:lnTo>
                    <a:pt x="262" y="369"/>
                  </a:lnTo>
                  <a:lnTo>
                    <a:pt x="262" y="367"/>
                  </a:lnTo>
                  <a:lnTo>
                    <a:pt x="260" y="365"/>
                  </a:lnTo>
                  <a:lnTo>
                    <a:pt x="258" y="364"/>
                  </a:lnTo>
                  <a:lnTo>
                    <a:pt x="253" y="361"/>
                  </a:lnTo>
                  <a:lnTo>
                    <a:pt x="246" y="356"/>
                  </a:lnTo>
                  <a:lnTo>
                    <a:pt x="236" y="350"/>
                  </a:lnTo>
                  <a:lnTo>
                    <a:pt x="227" y="345"/>
                  </a:lnTo>
                  <a:lnTo>
                    <a:pt x="220" y="340"/>
                  </a:lnTo>
                  <a:lnTo>
                    <a:pt x="213" y="336"/>
                  </a:lnTo>
                  <a:lnTo>
                    <a:pt x="212" y="334"/>
                  </a:lnTo>
                  <a:lnTo>
                    <a:pt x="208" y="334"/>
                  </a:lnTo>
                  <a:lnTo>
                    <a:pt x="203" y="334"/>
                  </a:lnTo>
                  <a:lnTo>
                    <a:pt x="201" y="333"/>
                  </a:lnTo>
                  <a:lnTo>
                    <a:pt x="199" y="332"/>
                  </a:lnTo>
                  <a:lnTo>
                    <a:pt x="198" y="331"/>
                  </a:lnTo>
                  <a:lnTo>
                    <a:pt x="196" y="331"/>
                  </a:lnTo>
                  <a:lnTo>
                    <a:pt x="194" y="330"/>
                  </a:lnTo>
                  <a:lnTo>
                    <a:pt x="193" y="330"/>
                  </a:lnTo>
                  <a:lnTo>
                    <a:pt x="191" y="330"/>
                  </a:lnTo>
                  <a:lnTo>
                    <a:pt x="191" y="327"/>
                  </a:lnTo>
                  <a:lnTo>
                    <a:pt x="191" y="326"/>
                  </a:lnTo>
                  <a:lnTo>
                    <a:pt x="189" y="326"/>
                  </a:lnTo>
                  <a:lnTo>
                    <a:pt x="187" y="326"/>
                  </a:lnTo>
                  <a:lnTo>
                    <a:pt x="187" y="325"/>
                  </a:lnTo>
                  <a:lnTo>
                    <a:pt x="187" y="324"/>
                  </a:lnTo>
                  <a:lnTo>
                    <a:pt x="186" y="324"/>
                  </a:lnTo>
                  <a:lnTo>
                    <a:pt x="184" y="324"/>
                  </a:lnTo>
                  <a:lnTo>
                    <a:pt x="182" y="323"/>
                  </a:lnTo>
                  <a:lnTo>
                    <a:pt x="182" y="322"/>
                  </a:lnTo>
                  <a:lnTo>
                    <a:pt x="180" y="322"/>
                  </a:lnTo>
                  <a:lnTo>
                    <a:pt x="180" y="321"/>
                  </a:lnTo>
                  <a:lnTo>
                    <a:pt x="179" y="320"/>
                  </a:lnTo>
                  <a:lnTo>
                    <a:pt x="179" y="319"/>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6"/>
                  </a:lnTo>
                  <a:lnTo>
                    <a:pt x="50" y="123"/>
                  </a:lnTo>
                  <a:lnTo>
                    <a:pt x="48" y="119"/>
                  </a:lnTo>
                  <a:lnTo>
                    <a:pt x="48" y="113"/>
                  </a:lnTo>
                  <a:lnTo>
                    <a:pt x="47" y="108"/>
                  </a:lnTo>
                  <a:lnTo>
                    <a:pt x="47" y="101"/>
                  </a:lnTo>
                  <a:lnTo>
                    <a:pt x="45" y="95"/>
                  </a:lnTo>
                  <a:lnTo>
                    <a:pt x="45" y="88"/>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4" name="Freeform 33"/>
            <p:cNvSpPr>
              <a:spLocks/>
            </p:cNvSpPr>
            <p:nvPr/>
          </p:nvSpPr>
          <p:spPr bwMode="auto">
            <a:xfrm>
              <a:off x="8471345" y="2700337"/>
              <a:ext cx="33338" cy="60325"/>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E6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5" name="Freeform 34"/>
            <p:cNvSpPr>
              <a:spLocks/>
            </p:cNvSpPr>
            <p:nvPr/>
          </p:nvSpPr>
          <p:spPr bwMode="auto">
            <a:xfrm>
              <a:off x="8099870" y="2697162"/>
              <a:ext cx="377825" cy="481013"/>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6" name="Freeform 35"/>
            <p:cNvSpPr>
              <a:spLocks/>
            </p:cNvSpPr>
            <p:nvPr/>
          </p:nvSpPr>
          <p:spPr bwMode="auto">
            <a:xfrm>
              <a:off x="8099870" y="2697162"/>
              <a:ext cx="377825" cy="481013"/>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7" name="Freeform 36"/>
            <p:cNvSpPr>
              <a:spLocks/>
            </p:cNvSpPr>
            <p:nvPr/>
          </p:nvSpPr>
          <p:spPr bwMode="auto">
            <a:xfrm>
              <a:off x="8144320" y="2697162"/>
              <a:ext cx="269875" cy="334963"/>
            </a:xfrm>
            <a:custGeom>
              <a:avLst/>
              <a:gdLst>
                <a:gd name="T0" fmla="*/ 0 w 340"/>
                <a:gd name="T1" fmla="*/ 2147483647 h 422"/>
                <a:gd name="T2" fmla="*/ 2147483647 w 340"/>
                <a:gd name="T3" fmla="*/ 2147483647 h 422"/>
                <a:gd name="T4" fmla="*/ 2147483647 w 340"/>
                <a:gd name="T5" fmla="*/ 2147483647 h 422"/>
                <a:gd name="T6" fmla="*/ 2147483647 w 340"/>
                <a:gd name="T7" fmla="*/ 2147483647 h 422"/>
                <a:gd name="T8" fmla="*/ 2147483647 w 340"/>
                <a:gd name="T9" fmla="*/ 2147483647 h 422"/>
                <a:gd name="T10" fmla="*/ 2147483647 w 340"/>
                <a:gd name="T11" fmla="*/ 2147483647 h 422"/>
                <a:gd name="T12" fmla="*/ 2147483647 w 340"/>
                <a:gd name="T13" fmla="*/ 2147483647 h 422"/>
                <a:gd name="T14" fmla="*/ 2147483647 w 340"/>
                <a:gd name="T15" fmla="*/ 2147483647 h 422"/>
                <a:gd name="T16" fmla="*/ 2147483647 w 340"/>
                <a:gd name="T17" fmla="*/ 2147483647 h 422"/>
                <a:gd name="T18" fmla="*/ 2147483647 w 340"/>
                <a:gd name="T19" fmla="*/ 2147483647 h 422"/>
                <a:gd name="T20" fmla="*/ 2147483647 w 340"/>
                <a:gd name="T21" fmla="*/ 2147483647 h 422"/>
                <a:gd name="T22" fmla="*/ 2147483647 w 340"/>
                <a:gd name="T23" fmla="*/ 2147483647 h 422"/>
                <a:gd name="T24" fmla="*/ 2147483647 w 340"/>
                <a:gd name="T25" fmla="*/ 2147483647 h 422"/>
                <a:gd name="T26" fmla="*/ 2147483647 w 340"/>
                <a:gd name="T27" fmla="*/ 2147483647 h 422"/>
                <a:gd name="T28" fmla="*/ 2147483647 w 340"/>
                <a:gd name="T29" fmla="*/ 2147483647 h 422"/>
                <a:gd name="T30" fmla="*/ 2147483647 w 340"/>
                <a:gd name="T31" fmla="*/ 2147483647 h 422"/>
                <a:gd name="T32" fmla="*/ 2147483647 w 340"/>
                <a:gd name="T33" fmla="*/ 2147483647 h 422"/>
                <a:gd name="T34" fmla="*/ 2147483647 w 340"/>
                <a:gd name="T35" fmla="*/ 2147483647 h 422"/>
                <a:gd name="T36" fmla="*/ 2147483647 w 340"/>
                <a:gd name="T37" fmla="*/ 2147483647 h 422"/>
                <a:gd name="T38" fmla="*/ 2147483647 w 340"/>
                <a:gd name="T39" fmla="*/ 2147483647 h 422"/>
                <a:gd name="T40" fmla="*/ 2147483647 w 340"/>
                <a:gd name="T41" fmla="*/ 2147483647 h 422"/>
                <a:gd name="T42" fmla="*/ 2147483647 w 340"/>
                <a:gd name="T43" fmla="*/ 2147483647 h 422"/>
                <a:gd name="T44" fmla="*/ 2147483647 w 340"/>
                <a:gd name="T45" fmla="*/ 2147483647 h 422"/>
                <a:gd name="T46" fmla="*/ 2147483647 w 340"/>
                <a:gd name="T47" fmla="*/ 2147483647 h 422"/>
                <a:gd name="T48" fmla="*/ 2147483647 w 340"/>
                <a:gd name="T49" fmla="*/ 2147483647 h 422"/>
                <a:gd name="T50" fmla="*/ 2147483647 w 340"/>
                <a:gd name="T51" fmla="*/ 2147483647 h 422"/>
                <a:gd name="T52" fmla="*/ 2147483647 w 340"/>
                <a:gd name="T53" fmla="*/ 2147483647 h 422"/>
                <a:gd name="T54" fmla="*/ 2147483647 w 340"/>
                <a:gd name="T55" fmla="*/ 2147483647 h 422"/>
                <a:gd name="T56" fmla="*/ 2147483647 w 340"/>
                <a:gd name="T57" fmla="*/ 2147483647 h 422"/>
                <a:gd name="T58" fmla="*/ 2147483647 w 340"/>
                <a:gd name="T59" fmla="*/ 2147483647 h 422"/>
                <a:gd name="T60" fmla="*/ 2147483647 w 340"/>
                <a:gd name="T61" fmla="*/ 2147483647 h 422"/>
                <a:gd name="T62" fmla="*/ 2147483647 w 340"/>
                <a:gd name="T63" fmla="*/ 2147483647 h 422"/>
                <a:gd name="T64" fmla="*/ 2147483647 w 340"/>
                <a:gd name="T65" fmla="*/ 2147483647 h 422"/>
                <a:gd name="T66" fmla="*/ 2147483647 w 340"/>
                <a:gd name="T67" fmla="*/ 2147483647 h 422"/>
                <a:gd name="T68" fmla="*/ 2147483647 w 340"/>
                <a:gd name="T69" fmla="*/ 2147483647 h 422"/>
                <a:gd name="T70" fmla="*/ 2147483647 w 340"/>
                <a:gd name="T71" fmla="*/ 2147483647 h 422"/>
                <a:gd name="T72" fmla="*/ 2147483647 w 340"/>
                <a:gd name="T73" fmla="*/ 2147483647 h 422"/>
                <a:gd name="T74" fmla="*/ 2147483647 w 340"/>
                <a:gd name="T75" fmla="*/ 2147483647 h 422"/>
                <a:gd name="T76" fmla="*/ 2147483647 w 340"/>
                <a:gd name="T77" fmla="*/ 2147483647 h 422"/>
                <a:gd name="T78" fmla="*/ 2147483647 w 340"/>
                <a:gd name="T79" fmla="*/ 2147483647 h 422"/>
                <a:gd name="T80" fmla="*/ 2147483647 w 340"/>
                <a:gd name="T81" fmla="*/ 2147483647 h 422"/>
                <a:gd name="T82" fmla="*/ 2147483647 w 340"/>
                <a:gd name="T83" fmla="*/ 2147483647 h 422"/>
                <a:gd name="T84" fmla="*/ 2147483647 w 340"/>
                <a:gd name="T85" fmla="*/ 2147483647 h 422"/>
                <a:gd name="T86" fmla="*/ 2147483647 w 340"/>
                <a:gd name="T87" fmla="*/ 2147483647 h 422"/>
                <a:gd name="T88" fmla="*/ 2147483647 w 340"/>
                <a:gd name="T89" fmla="*/ 2147483647 h 422"/>
                <a:gd name="T90" fmla="*/ 2147483647 w 340"/>
                <a:gd name="T91" fmla="*/ 2147483647 h 422"/>
                <a:gd name="T92" fmla="*/ 2147483647 w 340"/>
                <a:gd name="T93" fmla="*/ 2147483647 h 422"/>
                <a:gd name="T94" fmla="*/ 2147483647 w 340"/>
                <a:gd name="T95" fmla="*/ 2147483647 h 422"/>
                <a:gd name="T96" fmla="*/ 2147483647 w 340"/>
                <a:gd name="T97" fmla="*/ 2147483647 h 422"/>
                <a:gd name="T98" fmla="*/ 2147483647 w 340"/>
                <a:gd name="T99" fmla="*/ 2147483647 h 422"/>
                <a:gd name="T100" fmla="*/ 2147483647 w 340"/>
                <a:gd name="T101" fmla="*/ 2147483647 h 422"/>
                <a:gd name="T102" fmla="*/ 2147483647 w 340"/>
                <a:gd name="T103" fmla="*/ 2147483647 h 422"/>
                <a:gd name="T104" fmla="*/ 2147483647 w 340"/>
                <a:gd name="T105" fmla="*/ 2147483647 h 422"/>
                <a:gd name="T106" fmla="*/ 2147483647 w 340"/>
                <a:gd name="T107" fmla="*/ 2147483647 h 422"/>
                <a:gd name="T108" fmla="*/ 2147483647 w 340"/>
                <a:gd name="T109" fmla="*/ 2147483647 h 422"/>
                <a:gd name="T110" fmla="*/ 2147483647 w 340"/>
                <a:gd name="T111" fmla="*/ 2147483647 h 4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 h="422">
                  <a:moveTo>
                    <a:pt x="340" y="378"/>
                  </a:moveTo>
                  <a:lnTo>
                    <a:pt x="340" y="422"/>
                  </a:lnTo>
                  <a:lnTo>
                    <a:pt x="0" y="418"/>
                  </a:lnTo>
                  <a:lnTo>
                    <a:pt x="0" y="414"/>
                  </a:lnTo>
                  <a:lnTo>
                    <a:pt x="1" y="412"/>
                  </a:lnTo>
                  <a:lnTo>
                    <a:pt x="1" y="410"/>
                  </a:lnTo>
                  <a:lnTo>
                    <a:pt x="1" y="408"/>
                  </a:lnTo>
                  <a:lnTo>
                    <a:pt x="1" y="406"/>
                  </a:lnTo>
                  <a:lnTo>
                    <a:pt x="1" y="403"/>
                  </a:lnTo>
                  <a:lnTo>
                    <a:pt x="1" y="401"/>
                  </a:lnTo>
                  <a:lnTo>
                    <a:pt x="1" y="399"/>
                  </a:lnTo>
                  <a:lnTo>
                    <a:pt x="38" y="399"/>
                  </a:lnTo>
                  <a:lnTo>
                    <a:pt x="74" y="401"/>
                  </a:lnTo>
                  <a:lnTo>
                    <a:pt x="111" y="403"/>
                  </a:lnTo>
                  <a:lnTo>
                    <a:pt x="149" y="407"/>
                  </a:lnTo>
                  <a:lnTo>
                    <a:pt x="187" y="409"/>
                  </a:lnTo>
                  <a:lnTo>
                    <a:pt x="224" y="411"/>
                  </a:lnTo>
                  <a:lnTo>
                    <a:pt x="262" y="413"/>
                  </a:lnTo>
                  <a:lnTo>
                    <a:pt x="296" y="414"/>
                  </a:lnTo>
                  <a:lnTo>
                    <a:pt x="296" y="410"/>
                  </a:lnTo>
                  <a:lnTo>
                    <a:pt x="296" y="406"/>
                  </a:lnTo>
                  <a:lnTo>
                    <a:pt x="295" y="400"/>
                  </a:lnTo>
                  <a:lnTo>
                    <a:pt x="293" y="395"/>
                  </a:lnTo>
                  <a:lnTo>
                    <a:pt x="291" y="390"/>
                  </a:lnTo>
                  <a:lnTo>
                    <a:pt x="289" y="385"/>
                  </a:lnTo>
                  <a:lnTo>
                    <a:pt x="288" y="382"/>
                  </a:lnTo>
                  <a:lnTo>
                    <a:pt x="284" y="378"/>
                  </a:lnTo>
                  <a:lnTo>
                    <a:pt x="281" y="378"/>
                  </a:lnTo>
                  <a:lnTo>
                    <a:pt x="281" y="373"/>
                  </a:lnTo>
                  <a:lnTo>
                    <a:pt x="277" y="371"/>
                  </a:lnTo>
                  <a:lnTo>
                    <a:pt x="276" y="369"/>
                  </a:lnTo>
                  <a:lnTo>
                    <a:pt x="272" y="365"/>
                  </a:lnTo>
                  <a:lnTo>
                    <a:pt x="270" y="362"/>
                  </a:lnTo>
                  <a:lnTo>
                    <a:pt x="269" y="358"/>
                  </a:lnTo>
                  <a:lnTo>
                    <a:pt x="265" y="356"/>
                  </a:lnTo>
                  <a:lnTo>
                    <a:pt x="263" y="353"/>
                  </a:lnTo>
                  <a:lnTo>
                    <a:pt x="260" y="352"/>
                  </a:lnTo>
                  <a:lnTo>
                    <a:pt x="258" y="347"/>
                  </a:lnTo>
                  <a:lnTo>
                    <a:pt x="255" y="337"/>
                  </a:lnTo>
                  <a:lnTo>
                    <a:pt x="250" y="325"/>
                  </a:lnTo>
                  <a:lnTo>
                    <a:pt x="244" y="312"/>
                  </a:lnTo>
                  <a:lnTo>
                    <a:pt x="237" y="299"/>
                  </a:lnTo>
                  <a:lnTo>
                    <a:pt x="230" y="288"/>
                  </a:lnTo>
                  <a:lnTo>
                    <a:pt x="227" y="284"/>
                  </a:lnTo>
                  <a:lnTo>
                    <a:pt x="224" y="281"/>
                  </a:lnTo>
                  <a:lnTo>
                    <a:pt x="222" y="278"/>
                  </a:lnTo>
                  <a:lnTo>
                    <a:pt x="218" y="277"/>
                  </a:lnTo>
                  <a:lnTo>
                    <a:pt x="218" y="269"/>
                  </a:lnTo>
                  <a:lnTo>
                    <a:pt x="217" y="257"/>
                  </a:lnTo>
                  <a:lnTo>
                    <a:pt x="213" y="243"/>
                  </a:lnTo>
                  <a:lnTo>
                    <a:pt x="210" y="227"/>
                  </a:lnTo>
                  <a:lnTo>
                    <a:pt x="204" y="212"/>
                  </a:lnTo>
                  <a:lnTo>
                    <a:pt x="199" y="198"/>
                  </a:lnTo>
                  <a:lnTo>
                    <a:pt x="196" y="187"/>
                  </a:lnTo>
                  <a:lnTo>
                    <a:pt x="191" y="181"/>
                  </a:lnTo>
                  <a:lnTo>
                    <a:pt x="185" y="181"/>
                  </a:lnTo>
                  <a:lnTo>
                    <a:pt x="182" y="174"/>
                  </a:lnTo>
                  <a:lnTo>
                    <a:pt x="177" y="167"/>
                  </a:lnTo>
                  <a:lnTo>
                    <a:pt x="175" y="161"/>
                  </a:lnTo>
                  <a:lnTo>
                    <a:pt x="173" y="152"/>
                  </a:lnTo>
                  <a:lnTo>
                    <a:pt x="170" y="136"/>
                  </a:lnTo>
                  <a:lnTo>
                    <a:pt x="170" y="117"/>
                  </a:lnTo>
                  <a:lnTo>
                    <a:pt x="170" y="99"/>
                  </a:lnTo>
                  <a:lnTo>
                    <a:pt x="168" y="80"/>
                  </a:lnTo>
                  <a:lnTo>
                    <a:pt x="166" y="64"/>
                  </a:lnTo>
                  <a:lnTo>
                    <a:pt x="161" y="49"/>
                  </a:lnTo>
                  <a:lnTo>
                    <a:pt x="158" y="49"/>
                  </a:lnTo>
                  <a:lnTo>
                    <a:pt x="156" y="46"/>
                  </a:lnTo>
                  <a:lnTo>
                    <a:pt x="152" y="41"/>
                  </a:lnTo>
                  <a:lnTo>
                    <a:pt x="151" y="35"/>
                  </a:lnTo>
                  <a:lnTo>
                    <a:pt x="149" y="28"/>
                  </a:lnTo>
                  <a:lnTo>
                    <a:pt x="147" y="21"/>
                  </a:lnTo>
                  <a:lnTo>
                    <a:pt x="147" y="14"/>
                  </a:lnTo>
                  <a:lnTo>
                    <a:pt x="147" y="9"/>
                  </a:lnTo>
                  <a:lnTo>
                    <a:pt x="149" y="5"/>
                  </a:lnTo>
                  <a:lnTo>
                    <a:pt x="154" y="5"/>
                  </a:lnTo>
                  <a:lnTo>
                    <a:pt x="154" y="0"/>
                  </a:lnTo>
                  <a:lnTo>
                    <a:pt x="161" y="5"/>
                  </a:lnTo>
                  <a:lnTo>
                    <a:pt x="173" y="9"/>
                  </a:lnTo>
                  <a:lnTo>
                    <a:pt x="184" y="11"/>
                  </a:lnTo>
                  <a:lnTo>
                    <a:pt x="192" y="11"/>
                  </a:lnTo>
                  <a:lnTo>
                    <a:pt x="203" y="11"/>
                  </a:lnTo>
                  <a:lnTo>
                    <a:pt x="211" y="9"/>
                  </a:lnTo>
                  <a:lnTo>
                    <a:pt x="220" y="6"/>
                  </a:lnTo>
                  <a:lnTo>
                    <a:pt x="229" y="3"/>
                  </a:lnTo>
                  <a:lnTo>
                    <a:pt x="239" y="0"/>
                  </a:lnTo>
                  <a:lnTo>
                    <a:pt x="239" y="1"/>
                  </a:lnTo>
                  <a:lnTo>
                    <a:pt x="239" y="3"/>
                  </a:lnTo>
                  <a:lnTo>
                    <a:pt x="237" y="4"/>
                  </a:lnTo>
                  <a:lnTo>
                    <a:pt x="237" y="6"/>
                  </a:lnTo>
                  <a:lnTo>
                    <a:pt x="237" y="9"/>
                  </a:lnTo>
                  <a:lnTo>
                    <a:pt x="236" y="10"/>
                  </a:lnTo>
                  <a:lnTo>
                    <a:pt x="236" y="12"/>
                  </a:lnTo>
                  <a:lnTo>
                    <a:pt x="236" y="13"/>
                  </a:lnTo>
                  <a:lnTo>
                    <a:pt x="230" y="13"/>
                  </a:lnTo>
                  <a:lnTo>
                    <a:pt x="230" y="21"/>
                  </a:lnTo>
                  <a:lnTo>
                    <a:pt x="229" y="22"/>
                  </a:lnTo>
                  <a:lnTo>
                    <a:pt x="227" y="24"/>
                  </a:lnTo>
                  <a:lnTo>
                    <a:pt x="225" y="26"/>
                  </a:lnTo>
                  <a:lnTo>
                    <a:pt x="222" y="28"/>
                  </a:lnTo>
                  <a:lnTo>
                    <a:pt x="220" y="30"/>
                  </a:lnTo>
                  <a:lnTo>
                    <a:pt x="217" y="31"/>
                  </a:lnTo>
                  <a:lnTo>
                    <a:pt x="213" y="33"/>
                  </a:lnTo>
                  <a:lnTo>
                    <a:pt x="211" y="34"/>
                  </a:lnTo>
                  <a:lnTo>
                    <a:pt x="211" y="35"/>
                  </a:lnTo>
                  <a:lnTo>
                    <a:pt x="210" y="36"/>
                  </a:lnTo>
                  <a:lnTo>
                    <a:pt x="210" y="37"/>
                  </a:lnTo>
                  <a:lnTo>
                    <a:pt x="208" y="39"/>
                  </a:lnTo>
                  <a:lnTo>
                    <a:pt x="208" y="40"/>
                  </a:lnTo>
                  <a:lnTo>
                    <a:pt x="208" y="41"/>
                  </a:lnTo>
                  <a:lnTo>
                    <a:pt x="206" y="42"/>
                  </a:lnTo>
                  <a:lnTo>
                    <a:pt x="206" y="43"/>
                  </a:lnTo>
                  <a:lnTo>
                    <a:pt x="204" y="45"/>
                  </a:lnTo>
                  <a:lnTo>
                    <a:pt x="201" y="46"/>
                  </a:lnTo>
                  <a:lnTo>
                    <a:pt x="199" y="47"/>
                  </a:lnTo>
                  <a:lnTo>
                    <a:pt x="197" y="50"/>
                  </a:lnTo>
                  <a:lnTo>
                    <a:pt x="194" y="57"/>
                  </a:lnTo>
                  <a:lnTo>
                    <a:pt x="192" y="65"/>
                  </a:lnTo>
                  <a:lnTo>
                    <a:pt x="192" y="87"/>
                  </a:lnTo>
                  <a:lnTo>
                    <a:pt x="194" y="112"/>
                  </a:lnTo>
                  <a:lnTo>
                    <a:pt x="201" y="137"/>
                  </a:lnTo>
                  <a:lnTo>
                    <a:pt x="208" y="159"/>
                  </a:lnTo>
                  <a:lnTo>
                    <a:pt x="211" y="167"/>
                  </a:lnTo>
                  <a:lnTo>
                    <a:pt x="215" y="174"/>
                  </a:lnTo>
                  <a:lnTo>
                    <a:pt x="218" y="178"/>
                  </a:lnTo>
                  <a:lnTo>
                    <a:pt x="224" y="181"/>
                  </a:lnTo>
                  <a:lnTo>
                    <a:pt x="224" y="183"/>
                  </a:lnTo>
                  <a:lnTo>
                    <a:pt x="224" y="185"/>
                  </a:lnTo>
                  <a:lnTo>
                    <a:pt x="227" y="188"/>
                  </a:lnTo>
                  <a:lnTo>
                    <a:pt x="232" y="191"/>
                  </a:lnTo>
                  <a:lnTo>
                    <a:pt x="237" y="196"/>
                  </a:lnTo>
                  <a:lnTo>
                    <a:pt x="241" y="199"/>
                  </a:lnTo>
                  <a:lnTo>
                    <a:pt x="246" y="202"/>
                  </a:lnTo>
                  <a:lnTo>
                    <a:pt x="251" y="204"/>
                  </a:lnTo>
                  <a:lnTo>
                    <a:pt x="255" y="207"/>
                  </a:lnTo>
                  <a:lnTo>
                    <a:pt x="260" y="209"/>
                  </a:lnTo>
                  <a:lnTo>
                    <a:pt x="260" y="214"/>
                  </a:lnTo>
                  <a:lnTo>
                    <a:pt x="262" y="223"/>
                  </a:lnTo>
                  <a:lnTo>
                    <a:pt x="263" y="235"/>
                  </a:lnTo>
                  <a:lnTo>
                    <a:pt x="265" y="249"/>
                  </a:lnTo>
                  <a:lnTo>
                    <a:pt x="267" y="261"/>
                  </a:lnTo>
                  <a:lnTo>
                    <a:pt x="269" y="272"/>
                  </a:lnTo>
                  <a:lnTo>
                    <a:pt x="270" y="279"/>
                  </a:lnTo>
                  <a:lnTo>
                    <a:pt x="272" y="283"/>
                  </a:lnTo>
                  <a:lnTo>
                    <a:pt x="272" y="288"/>
                  </a:lnTo>
                  <a:lnTo>
                    <a:pt x="276" y="293"/>
                  </a:lnTo>
                  <a:lnTo>
                    <a:pt x="277" y="297"/>
                  </a:lnTo>
                  <a:lnTo>
                    <a:pt x="281" y="302"/>
                  </a:lnTo>
                  <a:lnTo>
                    <a:pt x="284" y="307"/>
                  </a:lnTo>
                  <a:lnTo>
                    <a:pt x="286" y="312"/>
                  </a:lnTo>
                  <a:lnTo>
                    <a:pt x="288" y="316"/>
                  </a:lnTo>
                  <a:lnTo>
                    <a:pt x="289" y="322"/>
                  </a:lnTo>
                  <a:lnTo>
                    <a:pt x="291" y="323"/>
                  </a:lnTo>
                  <a:lnTo>
                    <a:pt x="295" y="327"/>
                  </a:lnTo>
                  <a:lnTo>
                    <a:pt x="300" y="333"/>
                  </a:lnTo>
                  <a:lnTo>
                    <a:pt x="305" y="340"/>
                  </a:lnTo>
                  <a:lnTo>
                    <a:pt x="309" y="347"/>
                  </a:lnTo>
                  <a:lnTo>
                    <a:pt x="314" y="355"/>
                  </a:lnTo>
                  <a:lnTo>
                    <a:pt x="316" y="359"/>
                  </a:lnTo>
                  <a:lnTo>
                    <a:pt x="317" y="362"/>
                  </a:lnTo>
                  <a:lnTo>
                    <a:pt x="319" y="363"/>
                  </a:lnTo>
                  <a:lnTo>
                    <a:pt x="321" y="364"/>
                  </a:lnTo>
                  <a:lnTo>
                    <a:pt x="324" y="365"/>
                  </a:lnTo>
                  <a:lnTo>
                    <a:pt x="326" y="368"/>
                  </a:lnTo>
                  <a:lnTo>
                    <a:pt x="329" y="370"/>
                  </a:lnTo>
                  <a:lnTo>
                    <a:pt x="333" y="372"/>
                  </a:lnTo>
                  <a:lnTo>
                    <a:pt x="336" y="375"/>
                  </a:lnTo>
                  <a:lnTo>
                    <a:pt x="340" y="378"/>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8" name="Freeform 37"/>
            <p:cNvSpPr>
              <a:spLocks/>
            </p:cNvSpPr>
            <p:nvPr/>
          </p:nvSpPr>
          <p:spPr bwMode="auto">
            <a:xfrm>
              <a:off x="8261795" y="2709862"/>
              <a:ext cx="1588" cy="15875"/>
            </a:xfrm>
            <a:custGeom>
              <a:avLst/>
              <a:gdLst>
                <a:gd name="T0" fmla="*/ 0 w 4"/>
                <a:gd name="T1" fmla="*/ 0 h 22"/>
                <a:gd name="T2" fmla="*/ 0 w 4"/>
                <a:gd name="T3" fmla="*/ 0 h 22"/>
                <a:gd name="T4" fmla="*/ 0 w 4"/>
                <a:gd name="T5" fmla="*/ 0 h 22"/>
                <a:gd name="T6" fmla="*/ 0 w 4"/>
                <a:gd name="T7" fmla="*/ 0 h 22"/>
                <a:gd name="T8" fmla="*/ 2147483647 w 4"/>
                <a:gd name="T9" fmla="*/ 2147483647 h 22"/>
                <a:gd name="T10" fmla="*/ 2147483647 w 4"/>
                <a:gd name="T11" fmla="*/ 2147483647 h 22"/>
                <a:gd name="T12" fmla="*/ 2147483647 w 4"/>
                <a:gd name="T13" fmla="*/ 2147483647 h 22"/>
                <a:gd name="T14" fmla="*/ 2147483647 w 4"/>
                <a:gd name="T15" fmla="*/ 2147483647 h 22"/>
                <a:gd name="T16" fmla="*/ 2147483647 w 4"/>
                <a:gd name="T17" fmla="*/ 2147483647 h 22"/>
                <a:gd name="T18" fmla="*/ 2147483647 w 4"/>
                <a:gd name="T19" fmla="*/ 2147483647 h 22"/>
                <a:gd name="T20" fmla="*/ 2147483647 w 4"/>
                <a:gd name="T21" fmla="*/ 2147483647 h 22"/>
                <a:gd name="T22" fmla="*/ 2147483647 w 4"/>
                <a:gd name="T23" fmla="*/ 2147483647 h 22"/>
                <a:gd name="T24" fmla="*/ 2147483647 w 4"/>
                <a:gd name="T25" fmla="*/ 2147483647 h 22"/>
                <a:gd name="T26" fmla="*/ 2147483647 w 4"/>
                <a:gd name="T27" fmla="*/ 2147483647 h 22"/>
                <a:gd name="T28" fmla="*/ 2147483647 w 4"/>
                <a:gd name="T29" fmla="*/ 2147483647 h 22"/>
                <a:gd name="T30" fmla="*/ 2147483647 w 4"/>
                <a:gd name="T31" fmla="*/ 2147483647 h 22"/>
                <a:gd name="T32" fmla="*/ 2147483647 w 4"/>
                <a:gd name="T33" fmla="*/ 2147483647 h 22"/>
                <a:gd name="T34" fmla="*/ 2147483647 w 4"/>
                <a:gd name="T35" fmla="*/ 2147483647 h 22"/>
                <a:gd name="T36" fmla="*/ 2147483647 w 4"/>
                <a:gd name="T37" fmla="*/ 2147483647 h 22"/>
                <a:gd name="T38" fmla="*/ 2147483647 w 4"/>
                <a:gd name="T39" fmla="*/ 2147483647 h 22"/>
                <a:gd name="T40" fmla="*/ 0 w 4"/>
                <a:gd name="T41" fmla="*/ 2147483647 h 22"/>
                <a:gd name="T42" fmla="*/ 0 w 4"/>
                <a:gd name="T43" fmla="*/ 2147483647 h 22"/>
                <a:gd name="T44" fmla="*/ 0 w 4"/>
                <a:gd name="T45" fmla="*/ 2147483647 h 22"/>
                <a:gd name="T46" fmla="*/ 0 w 4"/>
                <a:gd name="T47" fmla="*/ 2147483647 h 22"/>
                <a:gd name="T48" fmla="*/ 0 w 4"/>
                <a:gd name="T49" fmla="*/ 0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 h="22">
                  <a:moveTo>
                    <a:pt x="0" y="0"/>
                  </a:moveTo>
                  <a:lnTo>
                    <a:pt x="0" y="0"/>
                  </a:lnTo>
                  <a:lnTo>
                    <a:pt x="2" y="1"/>
                  </a:lnTo>
                  <a:lnTo>
                    <a:pt x="4" y="2"/>
                  </a:lnTo>
                  <a:lnTo>
                    <a:pt x="4" y="4"/>
                  </a:lnTo>
                  <a:lnTo>
                    <a:pt x="4" y="7"/>
                  </a:lnTo>
                  <a:lnTo>
                    <a:pt x="4" y="9"/>
                  </a:lnTo>
                  <a:lnTo>
                    <a:pt x="4" y="12"/>
                  </a:lnTo>
                  <a:lnTo>
                    <a:pt x="4" y="14"/>
                  </a:lnTo>
                  <a:lnTo>
                    <a:pt x="4" y="16"/>
                  </a:lnTo>
                  <a:lnTo>
                    <a:pt x="4" y="19"/>
                  </a:lnTo>
                  <a:lnTo>
                    <a:pt x="4" y="22"/>
                  </a:lnTo>
                  <a:lnTo>
                    <a:pt x="4" y="19"/>
                  </a:lnTo>
                  <a:lnTo>
                    <a:pt x="2" y="16"/>
                  </a:lnTo>
                  <a:lnTo>
                    <a:pt x="2" y="13"/>
                  </a:lnTo>
                  <a:lnTo>
                    <a:pt x="0" y="10"/>
                  </a:lnTo>
                  <a:lnTo>
                    <a:pt x="0" y="8"/>
                  </a:lnTo>
                  <a:lnTo>
                    <a:pt x="0" y="4"/>
                  </a:lnTo>
                  <a:lnTo>
                    <a:pt x="0" y="2"/>
                  </a:lnTo>
                  <a:lnTo>
                    <a:pt x="0" y="0"/>
                  </a:lnTo>
                  <a:close/>
                </a:path>
              </a:pathLst>
            </a:custGeom>
            <a:solidFill>
              <a:srgbClr val="C8D7D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49" name="Freeform 38"/>
            <p:cNvSpPr>
              <a:spLocks/>
            </p:cNvSpPr>
            <p:nvPr/>
          </p:nvSpPr>
          <p:spPr bwMode="auto">
            <a:xfrm>
              <a:off x="8115745" y="2697162"/>
              <a:ext cx="361950" cy="479425"/>
            </a:xfrm>
            <a:custGeom>
              <a:avLst/>
              <a:gdLst>
                <a:gd name="T0" fmla="*/ 2147483647 w 455"/>
                <a:gd name="T1" fmla="*/ 2147483647 h 603"/>
                <a:gd name="T2" fmla="*/ 2147483647 w 455"/>
                <a:gd name="T3" fmla="*/ 2147483647 h 603"/>
                <a:gd name="T4" fmla="*/ 2147483647 w 455"/>
                <a:gd name="T5" fmla="*/ 2147483647 h 603"/>
                <a:gd name="T6" fmla="*/ 2147483647 w 455"/>
                <a:gd name="T7" fmla="*/ 2147483647 h 603"/>
                <a:gd name="T8" fmla="*/ 2147483647 w 455"/>
                <a:gd name="T9" fmla="*/ 2147483647 h 603"/>
                <a:gd name="T10" fmla="*/ 2147483647 w 455"/>
                <a:gd name="T11" fmla="*/ 2147483647 h 603"/>
                <a:gd name="T12" fmla="*/ 2147483647 w 455"/>
                <a:gd name="T13" fmla="*/ 2147483647 h 603"/>
                <a:gd name="T14" fmla="*/ 2147483647 w 455"/>
                <a:gd name="T15" fmla="*/ 2147483647 h 603"/>
                <a:gd name="T16" fmla="*/ 2147483647 w 455"/>
                <a:gd name="T17" fmla="*/ 2147483647 h 603"/>
                <a:gd name="T18" fmla="*/ 2147483647 w 455"/>
                <a:gd name="T19" fmla="*/ 2147483647 h 603"/>
                <a:gd name="T20" fmla="*/ 2147483647 w 455"/>
                <a:gd name="T21" fmla="*/ 2147483647 h 603"/>
                <a:gd name="T22" fmla="*/ 2147483647 w 455"/>
                <a:gd name="T23" fmla="*/ 2147483647 h 603"/>
                <a:gd name="T24" fmla="*/ 2147483647 w 455"/>
                <a:gd name="T25" fmla="*/ 2147483647 h 603"/>
                <a:gd name="T26" fmla="*/ 2147483647 w 455"/>
                <a:gd name="T27" fmla="*/ 2147483647 h 603"/>
                <a:gd name="T28" fmla="*/ 2147483647 w 455"/>
                <a:gd name="T29" fmla="*/ 2147483647 h 603"/>
                <a:gd name="T30" fmla="*/ 2147483647 w 455"/>
                <a:gd name="T31" fmla="*/ 2147483647 h 603"/>
                <a:gd name="T32" fmla="*/ 2147483647 w 455"/>
                <a:gd name="T33" fmla="*/ 2147483647 h 603"/>
                <a:gd name="T34" fmla="*/ 2147483647 w 455"/>
                <a:gd name="T35" fmla="*/ 2147483647 h 603"/>
                <a:gd name="T36" fmla="*/ 2147483647 w 455"/>
                <a:gd name="T37" fmla="*/ 2147483647 h 603"/>
                <a:gd name="T38" fmla="*/ 2147483647 w 455"/>
                <a:gd name="T39" fmla="*/ 2147483647 h 603"/>
                <a:gd name="T40" fmla="*/ 2147483647 w 455"/>
                <a:gd name="T41" fmla="*/ 2147483647 h 603"/>
                <a:gd name="T42" fmla="*/ 2147483647 w 455"/>
                <a:gd name="T43" fmla="*/ 2147483647 h 603"/>
                <a:gd name="T44" fmla="*/ 2147483647 w 455"/>
                <a:gd name="T45" fmla="*/ 2147483647 h 603"/>
                <a:gd name="T46" fmla="*/ 2147483647 w 455"/>
                <a:gd name="T47" fmla="*/ 2147483647 h 603"/>
                <a:gd name="T48" fmla="*/ 2147483647 w 455"/>
                <a:gd name="T49" fmla="*/ 2147483647 h 603"/>
                <a:gd name="T50" fmla="*/ 2147483647 w 455"/>
                <a:gd name="T51" fmla="*/ 2147483647 h 603"/>
                <a:gd name="T52" fmla="*/ 2147483647 w 455"/>
                <a:gd name="T53" fmla="*/ 2147483647 h 603"/>
                <a:gd name="T54" fmla="*/ 2147483647 w 455"/>
                <a:gd name="T55" fmla="*/ 2147483647 h 603"/>
                <a:gd name="T56" fmla="*/ 2147483647 w 455"/>
                <a:gd name="T57" fmla="*/ 2147483647 h 603"/>
                <a:gd name="T58" fmla="*/ 2147483647 w 455"/>
                <a:gd name="T59" fmla="*/ 2147483647 h 603"/>
                <a:gd name="T60" fmla="*/ 2147483647 w 455"/>
                <a:gd name="T61" fmla="*/ 2147483647 h 603"/>
                <a:gd name="T62" fmla="*/ 2147483647 w 455"/>
                <a:gd name="T63" fmla="*/ 2147483647 h 603"/>
                <a:gd name="T64" fmla="*/ 2147483647 w 455"/>
                <a:gd name="T65" fmla="*/ 2147483647 h 603"/>
                <a:gd name="T66" fmla="*/ 2147483647 w 455"/>
                <a:gd name="T67" fmla="*/ 2147483647 h 603"/>
                <a:gd name="T68" fmla="*/ 2147483647 w 455"/>
                <a:gd name="T69" fmla="*/ 2147483647 h 603"/>
                <a:gd name="T70" fmla="*/ 2147483647 w 455"/>
                <a:gd name="T71" fmla="*/ 2147483647 h 603"/>
                <a:gd name="T72" fmla="*/ 2147483647 w 455"/>
                <a:gd name="T73" fmla="*/ 2147483647 h 603"/>
                <a:gd name="T74" fmla="*/ 2147483647 w 455"/>
                <a:gd name="T75" fmla="*/ 2147483647 h 603"/>
                <a:gd name="T76" fmla="*/ 2147483647 w 455"/>
                <a:gd name="T77" fmla="*/ 2147483647 h 603"/>
                <a:gd name="T78" fmla="*/ 2147483647 w 455"/>
                <a:gd name="T79" fmla="*/ 2147483647 h 603"/>
                <a:gd name="T80" fmla="*/ 2147483647 w 455"/>
                <a:gd name="T81" fmla="*/ 2147483647 h 603"/>
                <a:gd name="T82" fmla="*/ 2147483647 w 455"/>
                <a:gd name="T83" fmla="*/ 2147483647 h 603"/>
                <a:gd name="T84" fmla="*/ 2147483647 w 455"/>
                <a:gd name="T85" fmla="*/ 2147483647 h 603"/>
                <a:gd name="T86" fmla="*/ 2147483647 w 455"/>
                <a:gd name="T87" fmla="*/ 2147483647 h 603"/>
                <a:gd name="T88" fmla="*/ 2147483647 w 455"/>
                <a:gd name="T89" fmla="*/ 2147483647 h 603"/>
                <a:gd name="T90" fmla="*/ 2147483647 w 455"/>
                <a:gd name="T91" fmla="*/ 2147483647 h 603"/>
                <a:gd name="T92" fmla="*/ 2147483647 w 455"/>
                <a:gd name="T93" fmla="*/ 2147483647 h 603"/>
                <a:gd name="T94" fmla="*/ 2147483647 w 455"/>
                <a:gd name="T95" fmla="*/ 2147483647 h 603"/>
                <a:gd name="T96" fmla="*/ 2147483647 w 455"/>
                <a:gd name="T97" fmla="*/ 2147483647 h 603"/>
                <a:gd name="T98" fmla="*/ 2147483647 w 455"/>
                <a:gd name="T99" fmla="*/ 2147483647 h 603"/>
                <a:gd name="T100" fmla="*/ 2147483647 w 455"/>
                <a:gd name="T101" fmla="*/ 2147483647 h 603"/>
                <a:gd name="T102" fmla="*/ 2147483647 w 455"/>
                <a:gd name="T103" fmla="*/ 2147483647 h 603"/>
                <a:gd name="T104" fmla="*/ 2147483647 w 455"/>
                <a:gd name="T105" fmla="*/ 2147483647 h 603"/>
                <a:gd name="T106" fmla="*/ 2147483647 w 455"/>
                <a:gd name="T107" fmla="*/ 2147483647 h 603"/>
                <a:gd name="T108" fmla="*/ 2147483647 w 455"/>
                <a:gd name="T109" fmla="*/ 2147483647 h 6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55" h="603">
                  <a:moveTo>
                    <a:pt x="61" y="588"/>
                  </a:moveTo>
                  <a:lnTo>
                    <a:pt x="52" y="591"/>
                  </a:lnTo>
                  <a:lnTo>
                    <a:pt x="45" y="592"/>
                  </a:lnTo>
                  <a:lnTo>
                    <a:pt x="38" y="594"/>
                  </a:lnTo>
                  <a:lnTo>
                    <a:pt x="29" y="595"/>
                  </a:lnTo>
                  <a:lnTo>
                    <a:pt x="22" y="597"/>
                  </a:lnTo>
                  <a:lnTo>
                    <a:pt x="16" y="599"/>
                  </a:lnTo>
                  <a:lnTo>
                    <a:pt x="9" y="600"/>
                  </a:lnTo>
                  <a:lnTo>
                    <a:pt x="0" y="603"/>
                  </a:lnTo>
                  <a:lnTo>
                    <a:pt x="0" y="592"/>
                  </a:lnTo>
                  <a:lnTo>
                    <a:pt x="2" y="581"/>
                  </a:lnTo>
                  <a:lnTo>
                    <a:pt x="5" y="570"/>
                  </a:lnTo>
                  <a:lnTo>
                    <a:pt x="10" y="559"/>
                  </a:lnTo>
                  <a:lnTo>
                    <a:pt x="14" y="549"/>
                  </a:lnTo>
                  <a:lnTo>
                    <a:pt x="19" y="538"/>
                  </a:lnTo>
                  <a:lnTo>
                    <a:pt x="21" y="526"/>
                  </a:lnTo>
                  <a:lnTo>
                    <a:pt x="22" y="516"/>
                  </a:lnTo>
                  <a:lnTo>
                    <a:pt x="24" y="502"/>
                  </a:lnTo>
                  <a:lnTo>
                    <a:pt x="28" y="491"/>
                  </a:lnTo>
                  <a:lnTo>
                    <a:pt x="33" y="479"/>
                  </a:lnTo>
                  <a:lnTo>
                    <a:pt x="38" y="468"/>
                  </a:lnTo>
                  <a:lnTo>
                    <a:pt x="45" y="456"/>
                  </a:lnTo>
                  <a:lnTo>
                    <a:pt x="49" y="445"/>
                  </a:lnTo>
                  <a:lnTo>
                    <a:pt x="52" y="433"/>
                  </a:lnTo>
                  <a:lnTo>
                    <a:pt x="52" y="421"/>
                  </a:lnTo>
                  <a:lnTo>
                    <a:pt x="52" y="419"/>
                  </a:lnTo>
                  <a:lnTo>
                    <a:pt x="52" y="418"/>
                  </a:lnTo>
                  <a:lnTo>
                    <a:pt x="52" y="417"/>
                  </a:lnTo>
                  <a:lnTo>
                    <a:pt x="54" y="415"/>
                  </a:lnTo>
                  <a:lnTo>
                    <a:pt x="55" y="414"/>
                  </a:lnTo>
                  <a:lnTo>
                    <a:pt x="57" y="414"/>
                  </a:lnTo>
                  <a:lnTo>
                    <a:pt x="59" y="413"/>
                  </a:lnTo>
                  <a:lnTo>
                    <a:pt x="61" y="413"/>
                  </a:lnTo>
                  <a:lnTo>
                    <a:pt x="66" y="414"/>
                  </a:lnTo>
                  <a:lnTo>
                    <a:pt x="69" y="414"/>
                  </a:lnTo>
                  <a:lnTo>
                    <a:pt x="76" y="415"/>
                  </a:lnTo>
                  <a:lnTo>
                    <a:pt x="82" y="415"/>
                  </a:lnTo>
                  <a:lnTo>
                    <a:pt x="88" y="415"/>
                  </a:lnTo>
                  <a:lnTo>
                    <a:pt x="95" y="414"/>
                  </a:lnTo>
                  <a:lnTo>
                    <a:pt x="101" y="414"/>
                  </a:lnTo>
                  <a:lnTo>
                    <a:pt x="106" y="413"/>
                  </a:lnTo>
                  <a:lnTo>
                    <a:pt x="128" y="413"/>
                  </a:lnTo>
                  <a:lnTo>
                    <a:pt x="149" y="415"/>
                  </a:lnTo>
                  <a:lnTo>
                    <a:pt x="168" y="418"/>
                  </a:lnTo>
                  <a:lnTo>
                    <a:pt x="189" y="421"/>
                  </a:lnTo>
                  <a:lnTo>
                    <a:pt x="208" y="424"/>
                  </a:lnTo>
                  <a:lnTo>
                    <a:pt x="229" y="426"/>
                  </a:lnTo>
                  <a:lnTo>
                    <a:pt x="248" y="427"/>
                  </a:lnTo>
                  <a:lnTo>
                    <a:pt x="269" y="426"/>
                  </a:lnTo>
                  <a:lnTo>
                    <a:pt x="271" y="429"/>
                  </a:lnTo>
                  <a:lnTo>
                    <a:pt x="272" y="430"/>
                  </a:lnTo>
                  <a:lnTo>
                    <a:pt x="274" y="430"/>
                  </a:lnTo>
                  <a:lnTo>
                    <a:pt x="276" y="430"/>
                  </a:lnTo>
                  <a:lnTo>
                    <a:pt x="278" y="429"/>
                  </a:lnTo>
                  <a:lnTo>
                    <a:pt x="279" y="427"/>
                  </a:lnTo>
                  <a:lnTo>
                    <a:pt x="283" y="427"/>
                  </a:lnTo>
                  <a:lnTo>
                    <a:pt x="285" y="426"/>
                  </a:lnTo>
                  <a:lnTo>
                    <a:pt x="293" y="426"/>
                  </a:lnTo>
                  <a:lnTo>
                    <a:pt x="300" y="427"/>
                  </a:lnTo>
                  <a:lnTo>
                    <a:pt x="309" y="430"/>
                  </a:lnTo>
                  <a:lnTo>
                    <a:pt x="319" y="431"/>
                  </a:lnTo>
                  <a:lnTo>
                    <a:pt x="328" y="432"/>
                  </a:lnTo>
                  <a:lnTo>
                    <a:pt x="337" y="432"/>
                  </a:lnTo>
                  <a:lnTo>
                    <a:pt x="340" y="431"/>
                  </a:lnTo>
                  <a:lnTo>
                    <a:pt x="344" y="429"/>
                  </a:lnTo>
                  <a:lnTo>
                    <a:pt x="347" y="426"/>
                  </a:lnTo>
                  <a:lnTo>
                    <a:pt x="351" y="423"/>
                  </a:lnTo>
                  <a:lnTo>
                    <a:pt x="349" y="419"/>
                  </a:lnTo>
                  <a:lnTo>
                    <a:pt x="349" y="414"/>
                  </a:lnTo>
                  <a:lnTo>
                    <a:pt x="347" y="411"/>
                  </a:lnTo>
                  <a:lnTo>
                    <a:pt x="347" y="407"/>
                  </a:lnTo>
                  <a:lnTo>
                    <a:pt x="347" y="403"/>
                  </a:lnTo>
                  <a:lnTo>
                    <a:pt x="349" y="399"/>
                  </a:lnTo>
                  <a:lnTo>
                    <a:pt x="351" y="396"/>
                  </a:lnTo>
                  <a:lnTo>
                    <a:pt x="354" y="393"/>
                  </a:lnTo>
                  <a:lnTo>
                    <a:pt x="352" y="392"/>
                  </a:lnTo>
                  <a:lnTo>
                    <a:pt x="351" y="390"/>
                  </a:lnTo>
                  <a:lnTo>
                    <a:pt x="351" y="389"/>
                  </a:lnTo>
                  <a:lnTo>
                    <a:pt x="349" y="389"/>
                  </a:lnTo>
                  <a:lnTo>
                    <a:pt x="347" y="388"/>
                  </a:lnTo>
                  <a:lnTo>
                    <a:pt x="345" y="388"/>
                  </a:lnTo>
                  <a:lnTo>
                    <a:pt x="344" y="388"/>
                  </a:lnTo>
                  <a:lnTo>
                    <a:pt x="342" y="388"/>
                  </a:lnTo>
                  <a:lnTo>
                    <a:pt x="344" y="386"/>
                  </a:lnTo>
                  <a:lnTo>
                    <a:pt x="345" y="384"/>
                  </a:lnTo>
                  <a:lnTo>
                    <a:pt x="347" y="382"/>
                  </a:lnTo>
                  <a:lnTo>
                    <a:pt x="347" y="381"/>
                  </a:lnTo>
                  <a:lnTo>
                    <a:pt x="344" y="377"/>
                  </a:lnTo>
                  <a:lnTo>
                    <a:pt x="338" y="374"/>
                  </a:lnTo>
                  <a:lnTo>
                    <a:pt x="333" y="371"/>
                  </a:lnTo>
                  <a:lnTo>
                    <a:pt x="326" y="369"/>
                  </a:lnTo>
                  <a:lnTo>
                    <a:pt x="323" y="364"/>
                  </a:lnTo>
                  <a:lnTo>
                    <a:pt x="321" y="360"/>
                  </a:lnTo>
                  <a:lnTo>
                    <a:pt x="312" y="347"/>
                  </a:lnTo>
                  <a:lnTo>
                    <a:pt x="305" y="333"/>
                  </a:lnTo>
                  <a:lnTo>
                    <a:pt x="297" y="320"/>
                  </a:lnTo>
                  <a:lnTo>
                    <a:pt x="288" y="306"/>
                  </a:lnTo>
                  <a:lnTo>
                    <a:pt x="278" y="293"/>
                  </a:lnTo>
                  <a:lnTo>
                    <a:pt x="269" y="279"/>
                  </a:lnTo>
                  <a:lnTo>
                    <a:pt x="260" y="265"/>
                  </a:lnTo>
                  <a:lnTo>
                    <a:pt x="252" y="252"/>
                  </a:lnTo>
                  <a:lnTo>
                    <a:pt x="250" y="235"/>
                  </a:lnTo>
                  <a:lnTo>
                    <a:pt x="245" y="219"/>
                  </a:lnTo>
                  <a:lnTo>
                    <a:pt x="239" y="201"/>
                  </a:lnTo>
                  <a:lnTo>
                    <a:pt x="234" y="185"/>
                  </a:lnTo>
                  <a:lnTo>
                    <a:pt x="229" y="169"/>
                  </a:lnTo>
                  <a:lnTo>
                    <a:pt x="224" y="152"/>
                  </a:lnTo>
                  <a:lnTo>
                    <a:pt x="222" y="136"/>
                  </a:lnTo>
                  <a:lnTo>
                    <a:pt x="224" y="120"/>
                  </a:lnTo>
                  <a:lnTo>
                    <a:pt x="222" y="105"/>
                  </a:lnTo>
                  <a:lnTo>
                    <a:pt x="220" y="91"/>
                  </a:lnTo>
                  <a:lnTo>
                    <a:pt x="217" y="78"/>
                  </a:lnTo>
                  <a:lnTo>
                    <a:pt x="215" y="64"/>
                  </a:lnTo>
                  <a:lnTo>
                    <a:pt x="213" y="50"/>
                  </a:lnTo>
                  <a:lnTo>
                    <a:pt x="212" y="36"/>
                  </a:lnTo>
                  <a:lnTo>
                    <a:pt x="208" y="22"/>
                  </a:lnTo>
                  <a:lnTo>
                    <a:pt x="205" y="9"/>
                  </a:lnTo>
                  <a:lnTo>
                    <a:pt x="215" y="11"/>
                  </a:lnTo>
                  <a:lnTo>
                    <a:pt x="224" y="11"/>
                  </a:lnTo>
                  <a:lnTo>
                    <a:pt x="232" y="11"/>
                  </a:lnTo>
                  <a:lnTo>
                    <a:pt x="239" y="10"/>
                  </a:lnTo>
                  <a:lnTo>
                    <a:pt x="248" y="8"/>
                  </a:lnTo>
                  <a:lnTo>
                    <a:pt x="257" y="5"/>
                  </a:lnTo>
                  <a:lnTo>
                    <a:pt x="265" y="3"/>
                  </a:lnTo>
                  <a:lnTo>
                    <a:pt x="274" y="0"/>
                  </a:lnTo>
                  <a:lnTo>
                    <a:pt x="274" y="1"/>
                  </a:lnTo>
                  <a:lnTo>
                    <a:pt x="274" y="3"/>
                  </a:lnTo>
                  <a:lnTo>
                    <a:pt x="272" y="4"/>
                  </a:lnTo>
                  <a:lnTo>
                    <a:pt x="272" y="6"/>
                  </a:lnTo>
                  <a:lnTo>
                    <a:pt x="272" y="9"/>
                  </a:lnTo>
                  <a:lnTo>
                    <a:pt x="271" y="10"/>
                  </a:lnTo>
                  <a:lnTo>
                    <a:pt x="271" y="12"/>
                  </a:lnTo>
                  <a:lnTo>
                    <a:pt x="271" y="13"/>
                  </a:lnTo>
                  <a:lnTo>
                    <a:pt x="265" y="13"/>
                  </a:lnTo>
                  <a:lnTo>
                    <a:pt x="265" y="21"/>
                  </a:lnTo>
                  <a:lnTo>
                    <a:pt x="264" y="22"/>
                  </a:lnTo>
                  <a:lnTo>
                    <a:pt x="262" y="24"/>
                  </a:lnTo>
                  <a:lnTo>
                    <a:pt x="260" y="26"/>
                  </a:lnTo>
                  <a:lnTo>
                    <a:pt x="257" y="28"/>
                  </a:lnTo>
                  <a:lnTo>
                    <a:pt x="255" y="30"/>
                  </a:lnTo>
                  <a:lnTo>
                    <a:pt x="252" y="31"/>
                  </a:lnTo>
                  <a:lnTo>
                    <a:pt x="248" y="33"/>
                  </a:lnTo>
                  <a:lnTo>
                    <a:pt x="246" y="34"/>
                  </a:lnTo>
                  <a:lnTo>
                    <a:pt x="246" y="35"/>
                  </a:lnTo>
                  <a:lnTo>
                    <a:pt x="245" y="36"/>
                  </a:lnTo>
                  <a:lnTo>
                    <a:pt x="245" y="37"/>
                  </a:lnTo>
                  <a:lnTo>
                    <a:pt x="243" y="39"/>
                  </a:lnTo>
                  <a:lnTo>
                    <a:pt x="243" y="40"/>
                  </a:lnTo>
                  <a:lnTo>
                    <a:pt x="243" y="41"/>
                  </a:lnTo>
                  <a:lnTo>
                    <a:pt x="241" y="42"/>
                  </a:lnTo>
                  <a:lnTo>
                    <a:pt x="241" y="43"/>
                  </a:lnTo>
                  <a:lnTo>
                    <a:pt x="239" y="45"/>
                  </a:lnTo>
                  <a:lnTo>
                    <a:pt x="236" y="46"/>
                  </a:lnTo>
                  <a:lnTo>
                    <a:pt x="234" y="47"/>
                  </a:lnTo>
                  <a:lnTo>
                    <a:pt x="232" y="50"/>
                  </a:lnTo>
                  <a:lnTo>
                    <a:pt x="229" y="57"/>
                  </a:lnTo>
                  <a:lnTo>
                    <a:pt x="227" y="65"/>
                  </a:lnTo>
                  <a:lnTo>
                    <a:pt x="227" y="87"/>
                  </a:lnTo>
                  <a:lnTo>
                    <a:pt x="229" y="112"/>
                  </a:lnTo>
                  <a:lnTo>
                    <a:pt x="236" y="137"/>
                  </a:lnTo>
                  <a:lnTo>
                    <a:pt x="243" y="159"/>
                  </a:lnTo>
                  <a:lnTo>
                    <a:pt x="246" y="167"/>
                  </a:lnTo>
                  <a:lnTo>
                    <a:pt x="250" y="174"/>
                  </a:lnTo>
                  <a:lnTo>
                    <a:pt x="253" y="178"/>
                  </a:lnTo>
                  <a:lnTo>
                    <a:pt x="259" y="181"/>
                  </a:lnTo>
                  <a:lnTo>
                    <a:pt x="259" y="183"/>
                  </a:lnTo>
                  <a:lnTo>
                    <a:pt x="259" y="185"/>
                  </a:lnTo>
                  <a:lnTo>
                    <a:pt x="262" y="188"/>
                  </a:lnTo>
                  <a:lnTo>
                    <a:pt x="267" y="191"/>
                  </a:lnTo>
                  <a:lnTo>
                    <a:pt x="272" y="196"/>
                  </a:lnTo>
                  <a:lnTo>
                    <a:pt x="276" y="199"/>
                  </a:lnTo>
                  <a:lnTo>
                    <a:pt x="281" y="202"/>
                  </a:lnTo>
                  <a:lnTo>
                    <a:pt x="286" y="204"/>
                  </a:lnTo>
                  <a:lnTo>
                    <a:pt x="290" y="207"/>
                  </a:lnTo>
                  <a:lnTo>
                    <a:pt x="295" y="209"/>
                  </a:lnTo>
                  <a:lnTo>
                    <a:pt x="295" y="214"/>
                  </a:lnTo>
                  <a:lnTo>
                    <a:pt x="297" y="223"/>
                  </a:lnTo>
                  <a:lnTo>
                    <a:pt x="298" y="235"/>
                  </a:lnTo>
                  <a:lnTo>
                    <a:pt x="300" y="249"/>
                  </a:lnTo>
                  <a:lnTo>
                    <a:pt x="302" y="261"/>
                  </a:lnTo>
                  <a:lnTo>
                    <a:pt x="304" y="272"/>
                  </a:lnTo>
                  <a:lnTo>
                    <a:pt x="305" y="279"/>
                  </a:lnTo>
                  <a:lnTo>
                    <a:pt x="307" y="283"/>
                  </a:lnTo>
                  <a:lnTo>
                    <a:pt x="307" y="288"/>
                  </a:lnTo>
                  <a:lnTo>
                    <a:pt x="311" y="293"/>
                  </a:lnTo>
                  <a:lnTo>
                    <a:pt x="312" y="297"/>
                  </a:lnTo>
                  <a:lnTo>
                    <a:pt x="316" y="302"/>
                  </a:lnTo>
                  <a:lnTo>
                    <a:pt x="319" y="307"/>
                  </a:lnTo>
                  <a:lnTo>
                    <a:pt x="321" y="312"/>
                  </a:lnTo>
                  <a:lnTo>
                    <a:pt x="323" y="316"/>
                  </a:lnTo>
                  <a:lnTo>
                    <a:pt x="324" y="322"/>
                  </a:lnTo>
                  <a:lnTo>
                    <a:pt x="326" y="323"/>
                  </a:lnTo>
                  <a:lnTo>
                    <a:pt x="330" y="327"/>
                  </a:lnTo>
                  <a:lnTo>
                    <a:pt x="335" y="333"/>
                  </a:lnTo>
                  <a:lnTo>
                    <a:pt x="340" y="340"/>
                  </a:lnTo>
                  <a:lnTo>
                    <a:pt x="344" y="347"/>
                  </a:lnTo>
                  <a:lnTo>
                    <a:pt x="349" y="355"/>
                  </a:lnTo>
                  <a:lnTo>
                    <a:pt x="351" y="359"/>
                  </a:lnTo>
                  <a:lnTo>
                    <a:pt x="352" y="362"/>
                  </a:lnTo>
                  <a:lnTo>
                    <a:pt x="357" y="365"/>
                  </a:lnTo>
                  <a:lnTo>
                    <a:pt x="364" y="370"/>
                  </a:lnTo>
                  <a:lnTo>
                    <a:pt x="373" y="377"/>
                  </a:lnTo>
                  <a:lnTo>
                    <a:pt x="382" y="385"/>
                  </a:lnTo>
                  <a:lnTo>
                    <a:pt x="392" y="394"/>
                  </a:lnTo>
                  <a:lnTo>
                    <a:pt x="403" y="402"/>
                  </a:lnTo>
                  <a:lnTo>
                    <a:pt x="413" y="409"/>
                  </a:lnTo>
                  <a:lnTo>
                    <a:pt x="422" y="414"/>
                  </a:lnTo>
                  <a:lnTo>
                    <a:pt x="422" y="417"/>
                  </a:lnTo>
                  <a:lnTo>
                    <a:pt x="446" y="417"/>
                  </a:lnTo>
                  <a:lnTo>
                    <a:pt x="448" y="418"/>
                  </a:lnTo>
                  <a:lnTo>
                    <a:pt x="448" y="420"/>
                  </a:lnTo>
                  <a:lnTo>
                    <a:pt x="449" y="421"/>
                  </a:lnTo>
                  <a:lnTo>
                    <a:pt x="451" y="423"/>
                  </a:lnTo>
                  <a:lnTo>
                    <a:pt x="453" y="425"/>
                  </a:lnTo>
                  <a:lnTo>
                    <a:pt x="453" y="426"/>
                  </a:lnTo>
                  <a:lnTo>
                    <a:pt x="455" y="429"/>
                  </a:lnTo>
                  <a:lnTo>
                    <a:pt x="455" y="430"/>
                  </a:lnTo>
                  <a:lnTo>
                    <a:pt x="451" y="432"/>
                  </a:lnTo>
                  <a:lnTo>
                    <a:pt x="446" y="435"/>
                  </a:lnTo>
                  <a:lnTo>
                    <a:pt x="444" y="435"/>
                  </a:lnTo>
                  <a:lnTo>
                    <a:pt x="442" y="435"/>
                  </a:lnTo>
                  <a:lnTo>
                    <a:pt x="441" y="435"/>
                  </a:lnTo>
                  <a:lnTo>
                    <a:pt x="439" y="436"/>
                  </a:lnTo>
                  <a:lnTo>
                    <a:pt x="439" y="437"/>
                  </a:lnTo>
                  <a:lnTo>
                    <a:pt x="432" y="437"/>
                  </a:lnTo>
                  <a:lnTo>
                    <a:pt x="425" y="438"/>
                  </a:lnTo>
                  <a:lnTo>
                    <a:pt x="418" y="439"/>
                  </a:lnTo>
                  <a:lnTo>
                    <a:pt x="410" y="442"/>
                  </a:lnTo>
                  <a:lnTo>
                    <a:pt x="403" y="443"/>
                  </a:lnTo>
                  <a:lnTo>
                    <a:pt x="394" y="444"/>
                  </a:lnTo>
                  <a:lnTo>
                    <a:pt x="387" y="445"/>
                  </a:lnTo>
                  <a:lnTo>
                    <a:pt x="382" y="445"/>
                  </a:lnTo>
                  <a:lnTo>
                    <a:pt x="368" y="452"/>
                  </a:lnTo>
                  <a:lnTo>
                    <a:pt x="368" y="479"/>
                  </a:lnTo>
                  <a:lnTo>
                    <a:pt x="361" y="484"/>
                  </a:lnTo>
                  <a:lnTo>
                    <a:pt x="342" y="483"/>
                  </a:lnTo>
                  <a:lnTo>
                    <a:pt x="323" y="481"/>
                  </a:lnTo>
                  <a:lnTo>
                    <a:pt x="304" y="477"/>
                  </a:lnTo>
                  <a:lnTo>
                    <a:pt x="285" y="473"/>
                  </a:lnTo>
                  <a:lnTo>
                    <a:pt x="265" y="470"/>
                  </a:lnTo>
                  <a:lnTo>
                    <a:pt x="246" y="467"/>
                  </a:lnTo>
                  <a:lnTo>
                    <a:pt x="227" y="463"/>
                  </a:lnTo>
                  <a:lnTo>
                    <a:pt x="208" y="463"/>
                  </a:lnTo>
                  <a:lnTo>
                    <a:pt x="217" y="468"/>
                  </a:lnTo>
                  <a:lnTo>
                    <a:pt x="220" y="469"/>
                  </a:lnTo>
                  <a:lnTo>
                    <a:pt x="224" y="470"/>
                  </a:lnTo>
                  <a:lnTo>
                    <a:pt x="227" y="472"/>
                  </a:lnTo>
                  <a:lnTo>
                    <a:pt x="231" y="474"/>
                  </a:lnTo>
                  <a:lnTo>
                    <a:pt x="234" y="476"/>
                  </a:lnTo>
                  <a:lnTo>
                    <a:pt x="238" y="479"/>
                  </a:lnTo>
                  <a:lnTo>
                    <a:pt x="239" y="481"/>
                  </a:lnTo>
                  <a:lnTo>
                    <a:pt x="241" y="481"/>
                  </a:lnTo>
                  <a:lnTo>
                    <a:pt x="241" y="483"/>
                  </a:lnTo>
                  <a:lnTo>
                    <a:pt x="243" y="485"/>
                  </a:lnTo>
                  <a:lnTo>
                    <a:pt x="243" y="486"/>
                  </a:lnTo>
                  <a:lnTo>
                    <a:pt x="243" y="488"/>
                  </a:lnTo>
                  <a:lnTo>
                    <a:pt x="245" y="491"/>
                  </a:lnTo>
                  <a:lnTo>
                    <a:pt x="245" y="493"/>
                  </a:lnTo>
                  <a:lnTo>
                    <a:pt x="246" y="495"/>
                  </a:lnTo>
                  <a:lnTo>
                    <a:pt x="246" y="496"/>
                  </a:lnTo>
                  <a:lnTo>
                    <a:pt x="232" y="496"/>
                  </a:lnTo>
                  <a:lnTo>
                    <a:pt x="219" y="494"/>
                  </a:lnTo>
                  <a:lnTo>
                    <a:pt x="205" y="492"/>
                  </a:lnTo>
                  <a:lnTo>
                    <a:pt x="193" y="488"/>
                  </a:lnTo>
                  <a:lnTo>
                    <a:pt x="179" y="486"/>
                  </a:lnTo>
                  <a:lnTo>
                    <a:pt x="167" y="484"/>
                  </a:lnTo>
                  <a:lnTo>
                    <a:pt x="153" y="484"/>
                  </a:lnTo>
                  <a:lnTo>
                    <a:pt x="139" y="486"/>
                  </a:lnTo>
                  <a:lnTo>
                    <a:pt x="142" y="486"/>
                  </a:lnTo>
                  <a:lnTo>
                    <a:pt x="144" y="487"/>
                  </a:lnTo>
                  <a:lnTo>
                    <a:pt x="144" y="488"/>
                  </a:lnTo>
                  <a:lnTo>
                    <a:pt x="144" y="489"/>
                  </a:lnTo>
                  <a:lnTo>
                    <a:pt x="144" y="491"/>
                  </a:lnTo>
                  <a:lnTo>
                    <a:pt x="144" y="492"/>
                  </a:lnTo>
                  <a:lnTo>
                    <a:pt x="144" y="493"/>
                  </a:lnTo>
                  <a:lnTo>
                    <a:pt x="144" y="494"/>
                  </a:lnTo>
                  <a:lnTo>
                    <a:pt x="147" y="494"/>
                  </a:lnTo>
                  <a:lnTo>
                    <a:pt x="147" y="495"/>
                  </a:lnTo>
                  <a:lnTo>
                    <a:pt x="147" y="497"/>
                  </a:lnTo>
                  <a:lnTo>
                    <a:pt x="149" y="498"/>
                  </a:lnTo>
                  <a:lnTo>
                    <a:pt x="149" y="500"/>
                  </a:lnTo>
                  <a:lnTo>
                    <a:pt x="151" y="502"/>
                  </a:lnTo>
                  <a:lnTo>
                    <a:pt x="151" y="504"/>
                  </a:lnTo>
                  <a:lnTo>
                    <a:pt x="151" y="506"/>
                  </a:lnTo>
                  <a:lnTo>
                    <a:pt x="151" y="507"/>
                  </a:lnTo>
                  <a:lnTo>
                    <a:pt x="144" y="509"/>
                  </a:lnTo>
                  <a:lnTo>
                    <a:pt x="142" y="510"/>
                  </a:lnTo>
                  <a:lnTo>
                    <a:pt x="142" y="511"/>
                  </a:lnTo>
                  <a:lnTo>
                    <a:pt x="142" y="512"/>
                  </a:lnTo>
                  <a:lnTo>
                    <a:pt x="141" y="513"/>
                  </a:lnTo>
                  <a:lnTo>
                    <a:pt x="141" y="514"/>
                  </a:lnTo>
                  <a:lnTo>
                    <a:pt x="139" y="516"/>
                  </a:lnTo>
                  <a:lnTo>
                    <a:pt x="139" y="517"/>
                  </a:lnTo>
                  <a:lnTo>
                    <a:pt x="134" y="518"/>
                  </a:lnTo>
                  <a:lnTo>
                    <a:pt x="128" y="521"/>
                  </a:lnTo>
                  <a:lnTo>
                    <a:pt x="123" y="524"/>
                  </a:lnTo>
                  <a:lnTo>
                    <a:pt x="118" y="529"/>
                  </a:lnTo>
                  <a:lnTo>
                    <a:pt x="113" y="533"/>
                  </a:lnTo>
                  <a:lnTo>
                    <a:pt x="109" y="536"/>
                  </a:lnTo>
                  <a:lnTo>
                    <a:pt x="106" y="539"/>
                  </a:lnTo>
                  <a:lnTo>
                    <a:pt x="102" y="541"/>
                  </a:lnTo>
                  <a:lnTo>
                    <a:pt x="101" y="545"/>
                  </a:lnTo>
                  <a:lnTo>
                    <a:pt x="99" y="549"/>
                  </a:lnTo>
                  <a:lnTo>
                    <a:pt x="95" y="555"/>
                  </a:lnTo>
                  <a:lnTo>
                    <a:pt x="92" y="559"/>
                  </a:lnTo>
                  <a:lnTo>
                    <a:pt x="88" y="564"/>
                  </a:lnTo>
                  <a:lnTo>
                    <a:pt x="85" y="569"/>
                  </a:lnTo>
                  <a:lnTo>
                    <a:pt x="83" y="574"/>
                  </a:lnTo>
                  <a:lnTo>
                    <a:pt x="82" y="579"/>
                  </a:lnTo>
                  <a:lnTo>
                    <a:pt x="80" y="579"/>
                  </a:lnTo>
                  <a:lnTo>
                    <a:pt x="78" y="580"/>
                  </a:lnTo>
                  <a:lnTo>
                    <a:pt x="75" y="581"/>
                  </a:lnTo>
                  <a:lnTo>
                    <a:pt x="71" y="581"/>
                  </a:lnTo>
                  <a:lnTo>
                    <a:pt x="69" y="582"/>
                  </a:lnTo>
                  <a:lnTo>
                    <a:pt x="68" y="583"/>
                  </a:lnTo>
                  <a:lnTo>
                    <a:pt x="66" y="584"/>
                  </a:lnTo>
                  <a:lnTo>
                    <a:pt x="66" y="586"/>
                  </a:lnTo>
                  <a:lnTo>
                    <a:pt x="64" y="586"/>
                  </a:lnTo>
                  <a:lnTo>
                    <a:pt x="64" y="587"/>
                  </a:lnTo>
                  <a:lnTo>
                    <a:pt x="62" y="587"/>
                  </a:lnTo>
                  <a:lnTo>
                    <a:pt x="61" y="588"/>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0" name="Freeform 39"/>
            <p:cNvSpPr>
              <a:spLocks/>
            </p:cNvSpPr>
            <p:nvPr/>
          </p:nvSpPr>
          <p:spPr bwMode="auto">
            <a:xfrm>
              <a:off x="8307833" y="2700337"/>
              <a:ext cx="19050" cy="6350"/>
            </a:xfrm>
            <a:custGeom>
              <a:avLst/>
              <a:gdLst>
                <a:gd name="T0" fmla="*/ 2147483647 w 24"/>
                <a:gd name="T1" fmla="*/ 0 h 9"/>
                <a:gd name="T2" fmla="*/ 2147483647 w 24"/>
                <a:gd name="T3" fmla="*/ 2147483647 h 9"/>
                <a:gd name="T4" fmla="*/ 2147483647 w 24"/>
                <a:gd name="T5" fmla="*/ 2147483647 h 9"/>
                <a:gd name="T6" fmla="*/ 2147483647 w 24"/>
                <a:gd name="T7" fmla="*/ 2147483647 h 9"/>
                <a:gd name="T8" fmla="*/ 2147483647 w 24"/>
                <a:gd name="T9" fmla="*/ 2147483647 h 9"/>
                <a:gd name="T10" fmla="*/ 2147483647 w 24"/>
                <a:gd name="T11" fmla="*/ 2147483647 h 9"/>
                <a:gd name="T12" fmla="*/ 2147483647 w 24"/>
                <a:gd name="T13" fmla="*/ 2147483647 h 9"/>
                <a:gd name="T14" fmla="*/ 2147483647 w 24"/>
                <a:gd name="T15" fmla="*/ 2147483647 h 9"/>
                <a:gd name="T16" fmla="*/ 2147483647 w 24"/>
                <a:gd name="T17" fmla="*/ 2147483647 h 9"/>
                <a:gd name="T18" fmla="*/ 2147483647 w 24"/>
                <a:gd name="T19" fmla="*/ 2147483647 h 9"/>
                <a:gd name="T20" fmla="*/ 2147483647 w 24"/>
                <a:gd name="T21" fmla="*/ 2147483647 h 9"/>
                <a:gd name="T22" fmla="*/ 2147483647 w 24"/>
                <a:gd name="T23" fmla="*/ 2147483647 h 9"/>
                <a:gd name="T24" fmla="*/ 2147483647 w 24"/>
                <a:gd name="T25" fmla="*/ 2147483647 h 9"/>
                <a:gd name="T26" fmla="*/ 2147483647 w 24"/>
                <a:gd name="T27" fmla="*/ 2147483647 h 9"/>
                <a:gd name="T28" fmla="*/ 2147483647 w 24"/>
                <a:gd name="T29" fmla="*/ 2147483647 h 9"/>
                <a:gd name="T30" fmla="*/ 2147483647 w 24"/>
                <a:gd name="T31" fmla="*/ 2147483647 h 9"/>
                <a:gd name="T32" fmla="*/ 0 w 24"/>
                <a:gd name="T33" fmla="*/ 2147483647 h 9"/>
                <a:gd name="T34" fmla="*/ 2147483647 w 24"/>
                <a:gd name="T35" fmla="*/ 2147483647 h 9"/>
                <a:gd name="T36" fmla="*/ 2147483647 w 24"/>
                <a:gd name="T37" fmla="*/ 2147483647 h 9"/>
                <a:gd name="T38" fmla="*/ 2147483647 w 24"/>
                <a:gd name="T39" fmla="*/ 2147483647 h 9"/>
                <a:gd name="T40" fmla="*/ 2147483647 w 24"/>
                <a:gd name="T41" fmla="*/ 2147483647 h 9"/>
                <a:gd name="T42" fmla="*/ 2147483647 w 24"/>
                <a:gd name="T43" fmla="*/ 2147483647 h 9"/>
                <a:gd name="T44" fmla="*/ 2147483647 w 24"/>
                <a:gd name="T45" fmla="*/ 2147483647 h 9"/>
                <a:gd name="T46" fmla="*/ 2147483647 w 24"/>
                <a:gd name="T47" fmla="*/ 2147483647 h 9"/>
                <a:gd name="T48" fmla="*/ 2147483647 w 24"/>
                <a:gd name="T49" fmla="*/ 0 h 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4" h="9">
                  <a:moveTo>
                    <a:pt x="24" y="0"/>
                  </a:moveTo>
                  <a:lnTo>
                    <a:pt x="24" y="1"/>
                  </a:lnTo>
                  <a:lnTo>
                    <a:pt x="23" y="2"/>
                  </a:lnTo>
                  <a:lnTo>
                    <a:pt x="21" y="3"/>
                  </a:lnTo>
                  <a:lnTo>
                    <a:pt x="19" y="4"/>
                  </a:lnTo>
                  <a:lnTo>
                    <a:pt x="18" y="6"/>
                  </a:lnTo>
                  <a:lnTo>
                    <a:pt x="16" y="7"/>
                  </a:lnTo>
                  <a:lnTo>
                    <a:pt x="14" y="7"/>
                  </a:lnTo>
                  <a:lnTo>
                    <a:pt x="14" y="8"/>
                  </a:lnTo>
                  <a:lnTo>
                    <a:pt x="12" y="8"/>
                  </a:lnTo>
                  <a:lnTo>
                    <a:pt x="11" y="9"/>
                  </a:lnTo>
                  <a:lnTo>
                    <a:pt x="9" y="9"/>
                  </a:lnTo>
                  <a:lnTo>
                    <a:pt x="7" y="8"/>
                  </a:lnTo>
                  <a:lnTo>
                    <a:pt x="5" y="8"/>
                  </a:lnTo>
                  <a:lnTo>
                    <a:pt x="4" y="8"/>
                  </a:lnTo>
                  <a:lnTo>
                    <a:pt x="2" y="8"/>
                  </a:lnTo>
                  <a:lnTo>
                    <a:pt x="0" y="8"/>
                  </a:lnTo>
                  <a:lnTo>
                    <a:pt x="4" y="7"/>
                  </a:lnTo>
                  <a:lnTo>
                    <a:pt x="7" y="6"/>
                  </a:lnTo>
                  <a:lnTo>
                    <a:pt x="9" y="6"/>
                  </a:lnTo>
                  <a:lnTo>
                    <a:pt x="12" y="4"/>
                  </a:lnTo>
                  <a:lnTo>
                    <a:pt x="16" y="3"/>
                  </a:lnTo>
                  <a:lnTo>
                    <a:pt x="19" y="2"/>
                  </a:lnTo>
                  <a:lnTo>
                    <a:pt x="23" y="1"/>
                  </a:lnTo>
                  <a:lnTo>
                    <a:pt x="2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1" name="Freeform 40"/>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2" name="Freeform 41"/>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3" name="Freeform 42"/>
            <p:cNvSpPr>
              <a:spLocks/>
            </p:cNvSpPr>
            <p:nvPr/>
          </p:nvSpPr>
          <p:spPr bwMode="auto">
            <a:xfrm>
              <a:off x="8152258" y="3017837"/>
              <a:ext cx="163513" cy="14288"/>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4" name="Freeform 43"/>
            <p:cNvSpPr>
              <a:spLocks/>
            </p:cNvSpPr>
            <p:nvPr/>
          </p:nvSpPr>
          <p:spPr bwMode="auto">
            <a:xfrm>
              <a:off x="8152258" y="3025774"/>
              <a:ext cx="227013" cy="42863"/>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5" name="Freeform 44"/>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CDCDC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6" name="Freeform 45"/>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7" name="Freeform 46"/>
            <p:cNvSpPr>
              <a:spLocks/>
            </p:cNvSpPr>
            <p:nvPr/>
          </p:nvSpPr>
          <p:spPr bwMode="auto">
            <a:xfrm>
              <a:off x="8152258" y="3017837"/>
              <a:ext cx="163513" cy="14288"/>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8" name="Freeform 47"/>
            <p:cNvSpPr>
              <a:spLocks/>
            </p:cNvSpPr>
            <p:nvPr/>
          </p:nvSpPr>
          <p:spPr bwMode="auto">
            <a:xfrm>
              <a:off x="8152258" y="3025774"/>
              <a:ext cx="227013" cy="42863"/>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CDB6B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59" name="Freeform 48"/>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0" name="Freeform 49"/>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1" name="Freeform 50"/>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2147483647 w 340"/>
                <a:gd name="T65" fmla="*/ 2147483647 h 408"/>
                <a:gd name="T66" fmla="*/ 2147483647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0 w 340"/>
                <a:gd name="T87" fmla="*/ 2147483647 h 408"/>
                <a:gd name="T88" fmla="*/ 0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2147483647 w 340"/>
                <a:gd name="T117" fmla="*/ 2147483647 h 408"/>
                <a:gd name="T118" fmla="*/ 2147483647 w 340"/>
                <a:gd name="T119" fmla="*/ 2147483647 h 4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40" h="408">
                  <a:moveTo>
                    <a:pt x="340" y="1"/>
                  </a:moveTo>
                  <a:lnTo>
                    <a:pt x="340" y="1"/>
                  </a:lnTo>
                  <a:lnTo>
                    <a:pt x="340" y="2"/>
                  </a:lnTo>
                  <a:lnTo>
                    <a:pt x="340" y="3"/>
                  </a:lnTo>
                  <a:lnTo>
                    <a:pt x="340" y="4"/>
                  </a:lnTo>
                  <a:lnTo>
                    <a:pt x="340" y="5"/>
                  </a:lnTo>
                  <a:lnTo>
                    <a:pt x="340" y="6"/>
                  </a:lnTo>
                  <a:lnTo>
                    <a:pt x="338" y="6"/>
                  </a:lnTo>
                  <a:lnTo>
                    <a:pt x="338" y="8"/>
                  </a:lnTo>
                  <a:lnTo>
                    <a:pt x="338" y="9"/>
                  </a:lnTo>
                  <a:lnTo>
                    <a:pt x="338" y="10"/>
                  </a:lnTo>
                  <a:lnTo>
                    <a:pt x="338" y="11"/>
                  </a:lnTo>
                  <a:lnTo>
                    <a:pt x="338" y="12"/>
                  </a:lnTo>
                  <a:lnTo>
                    <a:pt x="338" y="13"/>
                  </a:lnTo>
                  <a:lnTo>
                    <a:pt x="338" y="14"/>
                  </a:lnTo>
                  <a:lnTo>
                    <a:pt x="338" y="15"/>
                  </a:lnTo>
                  <a:lnTo>
                    <a:pt x="338" y="16"/>
                  </a:lnTo>
                  <a:lnTo>
                    <a:pt x="338" y="17"/>
                  </a:lnTo>
                  <a:lnTo>
                    <a:pt x="338" y="18"/>
                  </a:lnTo>
                  <a:lnTo>
                    <a:pt x="338" y="20"/>
                  </a:lnTo>
                  <a:lnTo>
                    <a:pt x="338" y="21"/>
                  </a:lnTo>
                  <a:lnTo>
                    <a:pt x="338" y="22"/>
                  </a:lnTo>
                  <a:lnTo>
                    <a:pt x="337" y="22"/>
                  </a:lnTo>
                  <a:lnTo>
                    <a:pt x="337" y="23"/>
                  </a:lnTo>
                  <a:lnTo>
                    <a:pt x="337" y="24"/>
                  </a:lnTo>
                  <a:lnTo>
                    <a:pt x="337" y="25"/>
                  </a:lnTo>
                  <a:lnTo>
                    <a:pt x="337" y="26"/>
                  </a:lnTo>
                  <a:lnTo>
                    <a:pt x="337" y="27"/>
                  </a:lnTo>
                  <a:lnTo>
                    <a:pt x="337" y="28"/>
                  </a:lnTo>
                  <a:lnTo>
                    <a:pt x="337" y="29"/>
                  </a:lnTo>
                  <a:lnTo>
                    <a:pt x="337" y="30"/>
                  </a:lnTo>
                  <a:lnTo>
                    <a:pt x="337" y="32"/>
                  </a:lnTo>
                  <a:lnTo>
                    <a:pt x="337" y="33"/>
                  </a:lnTo>
                  <a:lnTo>
                    <a:pt x="335" y="34"/>
                  </a:lnTo>
                  <a:lnTo>
                    <a:pt x="331" y="42"/>
                  </a:lnTo>
                  <a:lnTo>
                    <a:pt x="326" y="51"/>
                  </a:lnTo>
                  <a:lnTo>
                    <a:pt x="321" y="60"/>
                  </a:lnTo>
                  <a:lnTo>
                    <a:pt x="316" y="68"/>
                  </a:lnTo>
                  <a:lnTo>
                    <a:pt x="309" y="77"/>
                  </a:lnTo>
                  <a:lnTo>
                    <a:pt x="302" y="86"/>
                  </a:lnTo>
                  <a:lnTo>
                    <a:pt x="295" y="94"/>
                  </a:lnTo>
                  <a:lnTo>
                    <a:pt x="288" y="101"/>
                  </a:lnTo>
                  <a:lnTo>
                    <a:pt x="279" y="111"/>
                  </a:lnTo>
                  <a:lnTo>
                    <a:pt x="274" y="122"/>
                  </a:lnTo>
                  <a:lnTo>
                    <a:pt x="267" y="132"/>
                  </a:lnTo>
                  <a:lnTo>
                    <a:pt x="262" y="141"/>
                  </a:lnTo>
                  <a:lnTo>
                    <a:pt x="255" y="151"/>
                  </a:lnTo>
                  <a:lnTo>
                    <a:pt x="250" y="162"/>
                  </a:lnTo>
                  <a:lnTo>
                    <a:pt x="243" y="172"/>
                  </a:lnTo>
                  <a:lnTo>
                    <a:pt x="236" y="182"/>
                  </a:lnTo>
                  <a:lnTo>
                    <a:pt x="229" y="185"/>
                  </a:lnTo>
                  <a:lnTo>
                    <a:pt x="224" y="189"/>
                  </a:lnTo>
                  <a:lnTo>
                    <a:pt x="219" y="195"/>
                  </a:lnTo>
                  <a:lnTo>
                    <a:pt x="215" y="201"/>
                  </a:lnTo>
                  <a:lnTo>
                    <a:pt x="212" y="207"/>
                  </a:lnTo>
                  <a:lnTo>
                    <a:pt x="208" y="212"/>
                  </a:lnTo>
                  <a:lnTo>
                    <a:pt x="203" y="216"/>
                  </a:lnTo>
                  <a:lnTo>
                    <a:pt x="198" y="221"/>
                  </a:lnTo>
                  <a:lnTo>
                    <a:pt x="193" y="228"/>
                  </a:lnTo>
                  <a:lnTo>
                    <a:pt x="187" y="236"/>
                  </a:lnTo>
                  <a:lnTo>
                    <a:pt x="180" y="244"/>
                  </a:lnTo>
                  <a:lnTo>
                    <a:pt x="174" y="250"/>
                  </a:lnTo>
                  <a:lnTo>
                    <a:pt x="167" y="257"/>
                  </a:lnTo>
                  <a:lnTo>
                    <a:pt x="158" y="263"/>
                  </a:lnTo>
                  <a:lnTo>
                    <a:pt x="151" y="271"/>
                  </a:lnTo>
                  <a:lnTo>
                    <a:pt x="146" y="278"/>
                  </a:lnTo>
                  <a:lnTo>
                    <a:pt x="137" y="286"/>
                  </a:lnTo>
                  <a:lnTo>
                    <a:pt x="130" y="294"/>
                  </a:lnTo>
                  <a:lnTo>
                    <a:pt x="121" y="302"/>
                  </a:lnTo>
                  <a:lnTo>
                    <a:pt x="115" y="310"/>
                  </a:lnTo>
                  <a:lnTo>
                    <a:pt x="108" y="319"/>
                  </a:lnTo>
                  <a:lnTo>
                    <a:pt x="99" y="326"/>
                  </a:lnTo>
                  <a:lnTo>
                    <a:pt x="90" y="334"/>
                  </a:lnTo>
                  <a:lnTo>
                    <a:pt x="82" y="343"/>
                  </a:lnTo>
                  <a:lnTo>
                    <a:pt x="83" y="344"/>
                  </a:lnTo>
                  <a:lnTo>
                    <a:pt x="82" y="346"/>
                  </a:lnTo>
                  <a:lnTo>
                    <a:pt x="80" y="348"/>
                  </a:lnTo>
                  <a:lnTo>
                    <a:pt x="78" y="349"/>
                  </a:lnTo>
                  <a:lnTo>
                    <a:pt x="76" y="350"/>
                  </a:lnTo>
                  <a:lnTo>
                    <a:pt x="76" y="352"/>
                  </a:lnTo>
                  <a:lnTo>
                    <a:pt x="76" y="353"/>
                  </a:lnTo>
                  <a:lnTo>
                    <a:pt x="80" y="356"/>
                  </a:lnTo>
                  <a:lnTo>
                    <a:pt x="71" y="361"/>
                  </a:lnTo>
                  <a:lnTo>
                    <a:pt x="66" y="368"/>
                  </a:lnTo>
                  <a:lnTo>
                    <a:pt x="61" y="374"/>
                  </a:lnTo>
                  <a:lnTo>
                    <a:pt x="57" y="381"/>
                  </a:lnTo>
                  <a:lnTo>
                    <a:pt x="52" y="388"/>
                  </a:lnTo>
                  <a:lnTo>
                    <a:pt x="49" y="395"/>
                  </a:lnTo>
                  <a:lnTo>
                    <a:pt x="42" y="401"/>
                  </a:lnTo>
                  <a:lnTo>
                    <a:pt x="35" y="407"/>
                  </a:lnTo>
                  <a:lnTo>
                    <a:pt x="33" y="407"/>
                  </a:lnTo>
                  <a:lnTo>
                    <a:pt x="31" y="407"/>
                  </a:lnTo>
                  <a:lnTo>
                    <a:pt x="30" y="407"/>
                  </a:lnTo>
                  <a:lnTo>
                    <a:pt x="28" y="407"/>
                  </a:lnTo>
                  <a:lnTo>
                    <a:pt x="26" y="407"/>
                  </a:lnTo>
                  <a:lnTo>
                    <a:pt x="24" y="407"/>
                  </a:lnTo>
                  <a:lnTo>
                    <a:pt x="23" y="407"/>
                  </a:lnTo>
                  <a:lnTo>
                    <a:pt x="23" y="408"/>
                  </a:lnTo>
                  <a:lnTo>
                    <a:pt x="21" y="408"/>
                  </a:lnTo>
                  <a:lnTo>
                    <a:pt x="19" y="408"/>
                  </a:lnTo>
                  <a:lnTo>
                    <a:pt x="17" y="408"/>
                  </a:lnTo>
                  <a:lnTo>
                    <a:pt x="16" y="408"/>
                  </a:lnTo>
                  <a:lnTo>
                    <a:pt x="14" y="408"/>
                  </a:lnTo>
                  <a:lnTo>
                    <a:pt x="12" y="408"/>
                  </a:lnTo>
                  <a:lnTo>
                    <a:pt x="10" y="408"/>
                  </a:lnTo>
                  <a:lnTo>
                    <a:pt x="9" y="408"/>
                  </a:lnTo>
                  <a:lnTo>
                    <a:pt x="7" y="408"/>
                  </a:lnTo>
                  <a:lnTo>
                    <a:pt x="5" y="408"/>
                  </a:lnTo>
                  <a:lnTo>
                    <a:pt x="3" y="408"/>
                  </a:lnTo>
                  <a:lnTo>
                    <a:pt x="2" y="408"/>
                  </a:lnTo>
                  <a:lnTo>
                    <a:pt x="0" y="408"/>
                  </a:lnTo>
                  <a:lnTo>
                    <a:pt x="0" y="407"/>
                  </a:lnTo>
                  <a:lnTo>
                    <a:pt x="0" y="406"/>
                  </a:lnTo>
                  <a:lnTo>
                    <a:pt x="2" y="405"/>
                  </a:lnTo>
                  <a:lnTo>
                    <a:pt x="2" y="404"/>
                  </a:lnTo>
                  <a:lnTo>
                    <a:pt x="3" y="402"/>
                  </a:lnTo>
                  <a:lnTo>
                    <a:pt x="5" y="402"/>
                  </a:lnTo>
                  <a:lnTo>
                    <a:pt x="5" y="401"/>
                  </a:lnTo>
                  <a:lnTo>
                    <a:pt x="7" y="400"/>
                  </a:lnTo>
                  <a:lnTo>
                    <a:pt x="9" y="399"/>
                  </a:lnTo>
                  <a:lnTo>
                    <a:pt x="10" y="399"/>
                  </a:lnTo>
                  <a:lnTo>
                    <a:pt x="14" y="398"/>
                  </a:lnTo>
                  <a:lnTo>
                    <a:pt x="16" y="395"/>
                  </a:lnTo>
                  <a:lnTo>
                    <a:pt x="19" y="389"/>
                  </a:lnTo>
                  <a:lnTo>
                    <a:pt x="26" y="383"/>
                  </a:lnTo>
                  <a:lnTo>
                    <a:pt x="35" y="376"/>
                  </a:lnTo>
                  <a:lnTo>
                    <a:pt x="43" y="369"/>
                  </a:lnTo>
                  <a:lnTo>
                    <a:pt x="52" y="363"/>
                  </a:lnTo>
                  <a:lnTo>
                    <a:pt x="57" y="359"/>
                  </a:lnTo>
                  <a:lnTo>
                    <a:pt x="62" y="358"/>
                  </a:lnTo>
                  <a:lnTo>
                    <a:pt x="64" y="350"/>
                  </a:lnTo>
                  <a:lnTo>
                    <a:pt x="66" y="344"/>
                  </a:lnTo>
                  <a:lnTo>
                    <a:pt x="71" y="336"/>
                  </a:lnTo>
                  <a:lnTo>
                    <a:pt x="78" y="328"/>
                  </a:lnTo>
                  <a:lnTo>
                    <a:pt x="94" y="312"/>
                  </a:lnTo>
                  <a:lnTo>
                    <a:pt x="111" y="296"/>
                  </a:lnTo>
                  <a:lnTo>
                    <a:pt x="130" y="280"/>
                  </a:lnTo>
                  <a:lnTo>
                    <a:pt x="146" y="263"/>
                  </a:lnTo>
                  <a:lnTo>
                    <a:pt x="153" y="256"/>
                  </a:lnTo>
                  <a:lnTo>
                    <a:pt x="156" y="248"/>
                  </a:lnTo>
                  <a:lnTo>
                    <a:pt x="160" y="240"/>
                  </a:lnTo>
                  <a:lnTo>
                    <a:pt x="161" y="234"/>
                  </a:lnTo>
                  <a:lnTo>
                    <a:pt x="163" y="234"/>
                  </a:lnTo>
                  <a:lnTo>
                    <a:pt x="167" y="233"/>
                  </a:lnTo>
                  <a:lnTo>
                    <a:pt x="168" y="231"/>
                  </a:lnTo>
                  <a:lnTo>
                    <a:pt x="170" y="228"/>
                  </a:lnTo>
                  <a:lnTo>
                    <a:pt x="175" y="223"/>
                  </a:lnTo>
                  <a:lnTo>
                    <a:pt x="177" y="218"/>
                  </a:lnTo>
                  <a:lnTo>
                    <a:pt x="182" y="211"/>
                  </a:lnTo>
                  <a:lnTo>
                    <a:pt x="186" y="206"/>
                  </a:lnTo>
                  <a:lnTo>
                    <a:pt x="187" y="203"/>
                  </a:lnTo>
                  <a:lnTo>
                    <a:pt x="191" y="202"/>
                  </a:lnTo>
                  <a:lnTo>
                    <a:pt x="194" y="201"/>
                  </a:lnTo>
                  <a:lnTo>
                    <a:pt x="198" y="200"/>
                  </a:lnTo>
                  <a:lnTo>
                    <a:pt x="198" y="198"/>
                  </a:lnTo>
                  <a:lnTo>
                    <a:pt x="198" y="196"/>
                  </a:lnTo>
                  <a:lnTo>
                    <a:pt x="203" y="190"/>
                  </a:lnTo>
                  <a:lnTo>
                    <a:pt x="210" y="183"/>
                  </a:lnTo>
                  <a:lnTo>
                    <a:pt x="213" y="175"/>
                  </a:lnTo>
                  <a:lnTo>
                    <a:pt x="219" y="165"/>
                  </a:lnTo>
                  <a:lnTo>
                    <a:pt x="222" y="157"/>
                  </a:lnTo>
                  <a:lnTo>
                    <a:pt x="224" y="147"/>
                  </a:lnTo>
                  <a:lnTo>
                    <a:pt x="226" y="139"/>
                  </a:lnTo>
                  <a:lnTo>
                    <a:pt x="227" y="134"/>
                  </a:lnTo>
                  <a:lnTo>
                    <a:pt x="231" y="129"/>
                  </a:lnTo>
                  <a:lnTo>
                    <a:pt x="238" y="122"/>
                  </a:lnTo>
                  <a:lnTo>
                    <a:pt x="243" y="113"/>
                  </a:lnTo>
                  <a:lnTo>
                    <a:pt x="250" y="103"/>
                  </a:lnTo>
                  <a:lnTo>
                    <a:pt x="257" y="95"/>
                  </a:lnTo>
                  <a:lnTo>
                    <a:pt x="262" y="87"/>
                  </a:lnTo>
                  <a:lnTo>
                    <a:pt x="266" y="84"/>
                  </a:lnTo>
                  <a:lnTo>
                    <a:pt x="269" y="82"/>
                  </a:lnTo>
                  <a:lnTo>
                    <a:pt x="272" y="80"/>
                  </a:lnTo>
                  <a:lnTo>
                    <a:pt x="276" y="79"/>
                  </a:lnTo>
                  <a:lnTo>
                    <a:pt x="276" y="77"/>
                  </a:lnTo>
                  <a:lnTo>
                    <a:pt x="278" y="75"/>
                  </a:lnTo>
                  <a:lnTo>
                    <a:pt x="281" y="73"/>
                  </a:lnTo>
                  <a:lnTo>
                    <a:pt x="285" y="71"/>
                  </a:lnTo>
                  <a:lnTo>
                    <a:pt x="288" y="68"/>
                  </a:lnTo>
                  <a:lnTo>
                    <a:pt x="292" y="67"/>
                  </a:lnTo>
                  <a:lnTo>
                    <a:pt x="295" y="65"/>
                  </a:lnTo>
                  <a:lnTo>
                    <a:pt x="297" y="64"/>
                  </a:lnTo>
                  <a:lnTo>
                    <a:pt x="297" y="62"/>
                  </a:lnTo>
                  <a:lnTo>
                    <a:pt x="297" y="59"/>
                  </a:lnTo>
                  <a:lnTo>
                    <a:pt x="300" y="58"/>
                  </a:lnTo>
                  <a:lnTo>
                    <a:pt x="302" y="54"/>
                  </a:lnTo>
                  <a:lnTo>
                    <a:pt x="304" y="50"/>
                  </a:lnTo>
                  <a:lnTo>
                    <a:pt x="305" y="45"/>
                  </a:lnTo>
                  <a:lnTo>
                    <a:pt x="305" y="38"/>
                  </a:lnTo>
                  <a:lnTo>
                    <a:pt x="305" y="33"/>
                  </a:lnTo>
                  <a:lnTo>
                    <a:pt x="305" y="28"/>
                  </a:lnTo>
                  <a:lnTo>
                    <a:pt x="304" y="26"/>
                  </a:lnTo>
                  <a:lnTo>
                    <a:pt x="307" y="25"/>
                  </a:lnTo>
                  <a:lnTo>
                    <a:pt x="311" y="23"/>
                  </a:lnTo>
                  <a:lnTo>
                    <a:pt x="314" y="21"/>
                  </a:lnTo>
                  <a:lnTo>
                    <a:pt x="316" y="18"/>
                  </a:lnTo>
                  <a:lnTo>
                    <a:pt x="319" y="16"/>
                  </a:lnTo>
                  <a:lnTo>
                    <a:pt x="321" y="14"/>
                  </a:lnTo>
                  <a:lnTo>
                    <a:pt x="323" y="12"/>
                  </a:lnTo>
                  <a:lnTo>
                    <a:pt x="325" y="10"/>
                  </a:lnTo>
                  <a:lnTo>
                    <a:pt x="330" y="10"/>
                  </a:lnTo>
                  <a:lnTo>
                    <a:pt x="330" y="9"/>
                  </a:lnTo>
                  <a:lnTo>
                    <a:pt x="331" y="8"/>
                  </a:lnTo>
                  <a:lnTo>
                    <a:pt x="333" y="6"/>
                  </a:lnTo>
                  <a:lnTo>
                    <a:pt x="335" y="5"/>
                  </a:lnTo>
                  <a:lnTo>
                    <a:pt x="337" y="4"/>
                  </a:lnTo>
                  <a:lnTo>
                    <a:pt x="337" y="3"/>
                  </a:lnTo>
                  <a:lnTo>
                    <a:pt x="338" y="1"/>
                  </a:lnTo>
                  <a:lnTo>
                    <a:pt x="340" y="0"/>
                  </a:lnTo>
                  <a:lnTo>
                    <a:pt x="340" y="1"/>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2" name="Freeform 51"/>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3" name="Freeform 52"/>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4" name="Freeform 53"/>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5" name="Freeform 54"/>
            <p:cNvSpPr>
              <a:spLocks/>
            </p:cNvSpPr>
            <p:nvPr/>
          </p:nvSpPr>
          <p:spPr bwMode="auto">
            <a:xfrm>
              <a:off x="8222108" y="2593974"/>
              <a:ext cx="87313" cy="36513"/>
            </a:xfrm>
            <a:custGeom>
              <a:avLst/>
              <a:gdLst>
                <a:gd name="T0" fmla="*/ 2147483647 w 109"/>
                <a:gd name="T1" fmla="*/ 2147483647 h 45"/>
                <a:gd name="T2" fmla="*/ 2147483647 w 109"/>
                <a:gd name="T3" fmla="*/ 2147483647 h 45"/>
                <a:gd name="T4" fmla="*/ 2147483647 w 109"/>
                <a:gd name="T5" fmla="*/ 2147483647 h 45"/>
                <a:gd name="T6" fmla="*/ 2147483647 w 109"/>
                <a:gd name="T7" fmla="*/ 2147483647 h 45"/>
                <a:gd name="T8" fmla="*/ 2147483647 w 109"/>
                <a:gd name="T9" fmla="*/ 2147483647 h 45"/>
                <a:gd name="T10" fmla="*/ 2147483647 w 109"/>
                <a:gd name="T11" fmla="*/ 2147483647 h 45"/>
                <a:gd name="T12" fmla="*/ 2147483647 w 109"/>
                <a:gd name="T13" fmla="*/ 2147483647 h 45"/>
                <a:gd name="T14" fmla="*/ 2147483647 w 109"/>
                <a:gd name="T15" fmla="*/ 2147483647 h 45"/>
                <a:gd name="T16" fmla="*/ 0 w 109"/>
                <a:gd name="T17" fmla="*/ 2147483647 h 45"/>
                <a:gd name="T18" fmla="*/ 2147483647 w 109"/>
                <a:gd name="T19" fmla="*/ 2147483647 h 45"/>
                <a:gd name="T20" fmla="*/ 2147483647 w 109"/>
                <a:gd name="T21" fmla="*/ 2147483647 h 45"/>
                <a:gd name="T22" fmla="*/ 2147483647 w 109"/>
                <a:gd name="T23" fmla="*/ 2147483647 h 45"/>
                <a:gd name="T24" fmla="*/ 2147483647 w 109"/>
                <a:gd name="T25" fmla="*/ 2147483647 h 45"/>
                <a:gd name="T26" fmla="*/ 2147483647 w 109"/>
                <a:gd name="T27" fmla="*/ 2147483647 h 45"/>
                <a:gd name="T28" fmla="*/ 2147483647 w 109"/>
                <a:gd name="T29" fmla="*/ 2147483647 h 45"/>
                <a:gd name="T30" fmla="*/ 2147483647 w 109"/>
                <a:gd name="T31" fmla="*/ 2147483647 h 45"/>
                <a:gd name="T32" fmla="*/ 2147483647 w 109"/>
                <a:gd name="T33" fmla="*/ 2147483647 h 45"/>
                <a:gd name="T34" fmla="*/ 2147483647 w 109"/>
                <a:gd name="T35" fmla="*/ 2147483647 h 45"/>
                <a:gd name="T36" fmla="*/ 2147483647 w 109"/>
                <a:gd name="T37" fmla="*/ 2147483647 h 45"/>
                <a:gd name="T38" fmla="*/ 2147483647 w 109"/>
                <a:gd name="T39" fmla="*/ 2147483647 h 45"/>
                <a:gd name="T40" fmla="*/ 2147483647 w 109"/>
                <a:gd name="T41" fmla="*/ 2147483647 h 45"/>
                <a:gd name="T42" fmla="*/ 2147483647 w 109"/>
                <a:gd name="T43" fmla="*/ 2147483647 h 45"/>
                <a:gd name="T44" fmla="*/ 2147483647 w 109"/>
                <a:gd name="T45" fmla="*/ 2147483647 h 45"/>
                <a:gd name="T46" fmla="*/ 2147483647 w 109"/>
                <a:gd name="T47" fmla="*/ 2147483647 h 45"/>
                <a:gd name="T48" fmla="*/ 2147483647 w 109"/>
                <a:gd name="T49" fmla="*/ 2147483647 h 45"/>
                <a:gd name="T50" fmla="*/ 2147483647 w 109"/>
                <a:gd name="T51" fmla="*/ 2147483647 h 45"/>
                <a:gd name="T52" fmla="*/ 2147483647 w 109"/>
                <a:gd name="T53" fmla="*/ 2147483647 h 45"/>
                <a:gd name="T54" fmla="*/ 2147483647 w 109"/>
                <a:gd name="T55" fmla="*/ 2147483647 h 45"/>
                <a:gd name="T56" fmla="*/ 2147483647 w 109"/>
                <a:gd name="T57" fmla="*/ 2147483647 h 45"/>
                <a:gd name="T58" fmla="*/ 2147483647 w 109"/>
                <a:gd name="T59" fmla="*/ 2147483647 h 45"/>
                <a:gd name="T60" fmla="*/ 2147483647 w 109"/>
                <a:gd name="T61" fmla="*/ 2147483647 h 45"/>
                <a:gd name="T62" fmla="*/ 2147483647 w 109"/>
                <a:gd name="T63" fmla="*/ 2147483647 h 45"/>
                <a:gd name="T64" fmla="*/ 2147483647 w 109"/>
                <a:gd name="T65" fmla="*/ 0 h 45"/>
                <a:gd name="T66" fmla="*/ 2147483647 w 109"/>
                <a:gd name="T67" fmla="*/ 2147483647 h 45"/>
                <a:gd name="T68" fmla="*/ 2147483647 w 109"/>
                <a:gd name="T69" fmla="*/ 2147483647 h 45"/>
                <a:gd name="T70" fmla="*/ 2147483647 w 109"/>
                <a:gd name="T71" fmla="*/ 2147483647 h 45"/>
                <a:gd name="T72" fmla="*/ 2147483647 w 109"/>
                <a:gd name="T73" fmla="*/ 2147483647 h 45"/>
                <a:gd name="T74" fmla="*/ 2147483647 w 109"/>
                <a:gd name="T75" fmla="*/ 2147483647 h 45"/>
                <a:gd name="T76" fmla="*/ 2147483647 w 109"/>
                <a:gd name="T77" fmla="*/ 2147483647 h 45"/>
                <a:gd name="T78" fmla="*/ 2147483647 w 109"/>
                <a:gd name="T79" fmla="*/ 2147483647 h 45"/>
                <a:gd name="T80" fmla="*/ 2147483647 w 109"/>
                <a:gd name="T81" fmla="*/ 2147483647 h 45"/>
                <a:gd name="T82" fmla="*/ 2147483647 w 109"/>
                <a:gd name="T83" fmla="*/ 2147483647 h 45"/>
                <a:gd name="T84" fmla="*/ 2147483647 w 109"/>
                <a:gd name="T85" fmla="*/ 2147483647 h 45"/>
                <a:gd name="T86" fmla="*/ 2147483647 w 109"/>
                <a:gd name="T87" fmla="*/ 2147483647 h 45"/>
                <a:gd name="T88" fmla="*/ 2147483647 w 109"/>
                <a:gd name="T89" fmla="*/ 2147483647 h 45"/>
                <a:gd name="T90" fmla="*/ 2147483647 w 109"/>
                <a:gd name="T91" fmla="*/ 2147483647 h 45"/>
                <a:gd name="T92" fmla="*/ 2147483647 w 109"/>
                <a:gd name="T93" fmla="*/ 2147483647 h 4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9" h="45">
                  <a:moveTo>
                    <a:pt x="19" y="40"/>
                  </a:moveTo>
                  <a:lnTo>
                    <a:pt x="15" y="36"/>
                  </a:lnTo>
                  <a:lnTo>
                    <a:pt x="13" y="32"/>
                  </a:lnTo>
                  <a:lnTo>
                    <a:pt x="10" y="29"/>
                  </a:lnTo>
                  <a:lnTo>
                    <a:pt x="8" y="25"/>
                  </a:lnTo>
                  <a:lnTo>
                    <a:pt x="7" y="21"/>
                  </a:lnTo>
                  <a:lnTo>
                    <a:pt x="3" y="18"/>
                  </a:lnTo>
                  <a:lnTo>
                    <a:pt x="1" y="15"/>
                  </a:lnTo>
                  <a:lnTo>
                    <a:pt x="0" y="10"/>
                  </a:lnTo>
                  <a:lnTo>
                    <a:pt x="3" y="15"/>
                  </a:lnTo>
                  <a:lnTo>
                    <a:pt x="8" y="20"/>
                  </a:lnTo>
                  <a:lnTo>
                    <a:pt x="12" y="24"/>
                  </a:lnTo>
                  <a:lnTo>
                    <a:pt x="17" y="30"/>
                  </a:lnTo>
                  <a:lnTo>
                    <a:pt x="22" y="34"/>
                  </a:lnTo>
                  <a:lnTo>
                    <a:pt x="27" y="37"/>
                  </a:lnTo>
                  <a:lnTo>
                    <a:pt x="36" y="38"/>
                  </a:lnTo>
                  <a:lnTo>
                    <a:pt x="45" y="38"/>
                  </a:lnTo>
                  <a:lnTo>
                    <a:pt x="53" y="38"/>
                  </a:lnTo>
                  <a:lnTo>
                    <a:pt x="64" y="37"/>
                  </a:lnTo>
                  <a:lnTo>
                    <a:pt x="72" y="36"/>
                  </a:lnTo>
                  <a:lnTo>
                    <a:pt x="81" y="34"/>
                  </a:lnTo>
                  <a:lnTo>
                    <a:pt x="90" y="31"/>
                  </a:lnTo>
                  <a:lnTo>
                    <a:pt x="97" y="28"/>
                  </a:lnTo>
                  <a:lnTo>
                    <a:pt x="102" y="22"/>
                  </a:lnTo>
                  <a:lnTo>
                    <a:pt x="105" y="16"/>
                  </a:lnTo>
                  <a:lnTo>
                    <a:pt x="105" y="15"/>
                  </a:lnTo>
                  <a:lnTo>
                    <a:pt x="105" y="12"/>
                  </a:lnTo>
                  <a:lnTo>
                    <a:pt x="105" y="10"/>
                  </a:lnTo>
                  <a:lnTo>
                    <a:pt x="107" y="8"/>
                  </a:lnTo>
                  <a:lnTo>
                    <a:pt x="107" y="6"/>
                  </a:lnTo>
                  <a:lnTo>
                    <a:pt x="107" y="5"/>
                  </a:lnTo>
                  <a:lnTo>
                    <a:pt x="107" y="3"/>
                  </a:lnTo>
                  <a:lnTo>
                    <a:pt x="107" y="0"/>
                  </a:lnTo>
                  <a:lnTo>
                    <a:pt x="107" y="5"/>
                  </a:lnTo>
                  <a:lnTo>
                    <a:pt x="109" y="9"/>
                  </a:lnTo>
                  <a:lnTo>
                    <a:pt x="109" y="13"/>
                  </a:lnTo>
                  <a:lnTo>
                    <a:pt x="109" y="17"/>
                  </a:lnTo>
                  <a:lnTo>
                    <a:pt x="109" y="21"/>
                  </a:lnTo>
                  <a:lnTo>
                    <a:pt x="109" y="24"/>
                  </a:lnTo>
                  <a:lnTo>
                    <a:pt x="109" y="27"/>
                  </a:lnTo>
                  <a:lnTo>
                    <a:pt x="107" y="29"/>
                  </a:lnTo>
                  <a:lnTo>
                    <a:pt x="104" y="29"/>
                  </a:lnTo>
                  <a:lnTo>
                    <a:pt x="104" y="33"/>
                  </a:lnTo>
                  <a:lnTo>
                    <a:pt x="100" y="36"/>
                  </a:lnTo>
                  <a:lnTo>
                    <a:pt x="79" y="45"/>
                  </a:lnTo>
                  <a:lnTo>
                    <a:pt x="36" y="45"/>
                  </a:lnTo>
                  <a:lnTo>
                    <a:pt x="19" y="40"/>
                  </a:lnTo>
                  <a:close/>
                </a:path>
              </a:pathLst>
            </a:custGeom>
            <a:solidFill>
              <a:srgbClr val="E6CFC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6" name="Freeform 55"/>
            <p:cNvSpPr>
              <a:spLocks/>
            </p:cNvSpPr>
            <p:nvPr/>
          </p:nvSpPr>
          <p:spPr bwMode="auto">
            <a:xfrm>
              <a:off x="8228458" y="2587624"/>
              <a:ext cx="65088" cy="28575"/>
            </a:xfrm>
            <a:custGeom>
              <a:avLst/>
              <a:gdLst>
                <a:gd name="T0" fmla="*/ 2147483647 w 83"/>
                <a:gd name="T1" fmla="*/ 2147483647 h 36"/>
                <a:gd name="T2" fmla="*/ 2147483647 w 83"/>
                <a:gd name="T3" fmla="*/ 2147483647 h 36"/>
                <a:gd name="T4" fmla="*/ 2147483647 w 83"/>
                <a:gd name="T5" fmla="*/ 2147483647 h 36"/>
                <a:gd name="T6" fmla="*/ 2147483647 w 83"/>
                <a:gd name="T7" fmla="*/ 2147483647 h 36"/>
                <a:gd name="T8" fmla="*/ 2147483647 w 83"/>
                <a:gd name="T9" fmla="*/ 2147483647 h 36"/>
                <a:gd name="T10" fmla="*/ 2147483647 w 83"/>
                <a:gd name="T11" fmla="*/ 2147483647 h 36"/>
                <a:gd name="T12" fmla="*/ 2147483647 w 83"/>
                <a:gd name="T13" fmla="*/ 2147483647 h 36"/>
                <a:gd name="T14" fmla="*/ 2147483647 w 83"/>
                <a:gd name="T15" fmla="*/ 2147483647 h 36"/>
                <a:gd name="T16" fmla="*/ 2147483647 w 83"/>
                <a:gd name="T17" fmla="*/ 2147483647 h 36"/>
                <a:gd name="T18" fmla="*/ 2147483647 w 83"/>
                <a:gd name="T19" fmla="*/ 2147483647 h 36"/>
                <a:gd name="T20" fmla="*/ 2147483647 w 83"/>
                <a:gd name="T21" fmla="*/ 2147483647 h 36"/>
                <a:gd name="T22" fmla="*/ 2147483647 w 83"/>
                <a:gd name="T23" fmla="*/ 2147483647 h 36"/>
                <a:gd name="T24" fmla="*/ 2147483647 w 83"/>
                <a:gd name="T25" fmla="*/ 2147483647 h 36"/>
                <a:gd name="T26" fmla="*/ 2147483647 w 83"/>
                <a:gd name="T27" fmla="*/ 2147483647 h 36"/>
                <a:gd name="T28" fmla="*/ 2147483647 w 83"/>
                <a:gd name="T29" fmla="*/ 2147483647 h 36"/>
                <a:gd name="T30" fmla="*/ 2147483647 w 83"/>
                <a:gd name="T31" fmla="*/ 2147483647 h 36"/>
                <a:gd name="T32" fmla="*/ 2147483647 w 83"/>
                <a:gd name="T33" fmla="*/ 2147483647 h 36"/>
                <a:gd name="T34" fmla="*/ 2147483647 w 83"/>
                <a:gd name="T35" fmla="*/ 2147483647 h 36"/>
                <a:gd name="T36" fmla="*/ 2147483647 w 83"/>
                <a:gd name="T37" fmla="*/ 2147483647 h 36"/>
                <a:gd name="T38" fmla="*/ 2147483647 w 83"/>
                <a:gd name="T39" fmla="*/ 2147483647 h 36"/>
                <a:gd name="T40" fmla="*/ 2147483647 w 83"/>
                <a:gd name="T41" fmla="*/ 2147483647 h 36"/>
                <a:gd name="T42" fmla="*/ 2147483647 w 83"/>
                <a:gd name="T43" fmla="*/ 2147483647 h 36"/>
                <a:gd name="T44" fmla="*/ 2147483647 w 83"/>
                <a:gd name="T45" fmla="*/ 2147483647 h 36"/>
                <a:gd name="T46" fmla="*/ 2147483647 w 83"/>
                <a:gd name="T47" fmla="*/ 2147483647 h 36"/>
                <a:gd name="T48" fmla="*/ 0 w 83"/>
                <a:gd name="T49" fmla="*/ 0 h 36"/>
                <a:gd name="T50" fmla="*/ 2147483647 w 83"/>
                <a:gd name="T51" fmla="*/ 2147483647 h 36"/>
                <a:gd name="T52" fmla="*/ 2147483647 w 83"/>
                <a:gd name="T53" fmla="*/ 2147483647 h 36"/>
                <a:gd name="T54" fmla="*/ 2147483647 w 83"/>
                <a:gd name="T55" fmla="*/ 2147483647 h 36"/>
                <a:gd name="T56" fmla="*/ 2147483647 w 83"/>
                <a:gd name="T57" fmla="*/ 2147483647 h 36"/>
                <a:gd name="T58" fmla="*/ 2147483647 w 83"/>
                <a:gd name="T59" fmla="*/ 2147483647 h 36"/>
                <a:gd name="T60" fmla="*/ 2147483647 w 83"/>
                <a:gd name="T61" fmla="*/ 2147483647 h 36"/>
                <a:gd name="T62" fmla="*/ 2147483647 w 83"/>
                <a:gd name="T63" fmla="*/ 2147483647 h 36"/>
                <a:gd name="T64" fmla="*/ 2147483647 w 83"/>
                <a:gd name="T65" fmla="*/ 2147483647 h 36"/>
                <a:gd name="T66" fmla="*/ 2147483647 w 83"/>
                <a:gd name="T67" fmla="*/ 2147483647 h 36"/>
                <a:gd name="T68" fmla="*/ 2147483647 w 83"/>
                <a:gd name="T69" fmla="*/ 2147483647 h 36"/>
                <a:gd name="T70" fmla="*/ 2147483647 w 83"/>
                <a:gd name="T71" fmla="*/ 2147483647 h 36"/>
                <a:gd name="T72" fmla="*/ 2147483647 w 83"/>
                <a:gd name="T73" fmla="*/ 2147483647 h 36"/>
                <a:gd name="T74" fmla="*/ 2147483647 w 83"/>
                <a:gd name="T75" fmla="*/ 2147483647 h 36"/>
                <a:gd name="T76" fmla="*/ 2147483647 w 83"/>
                <a:gd name="T77" fmla="*/ 2147483647 h 36"/>
                <a:gd name="T78" fmla="*/ 2147483647 w 83"/>
                <a:gd name="T79" fmla="*/ 2147483647 h 36"/>
                <a:gd name="T80" fmla="*/ 2147483647 w 83"/>
                <a:gd name="T81" fmla="*/ 2147483647 h 36"/>
                <a:gd name="T82" fmla="*/ 2147483647 w 83"/>
                <a:gd name="T83" fmla="*/ 2147483647 h 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3" h="36">
                  <a:moveTo>
                    <a:pt x="83" y="8"/>
                  </a:moveTo>
                  <a:lnTo>
                    <a:pt x="83" y="12"/>
                  </a:lnTo>
                  <a:lnTo>
                    <a:pt x="83" y="14"/>
                  </a:lnTo>
                  <a:lnTo>
                    <a:pt x="83" y="17"/>
                  </a:lnTo>
                  <a:lnTo>
                    <a:pt x="81" y="20"/>
                  </a:lnTo>
                  <a:lnTo>
                    <a:pt x="79" y="23"/>
                  </a:lnTo>
                  <a:lnTo>
                    <a:pt x="78" y="25"/>
                  </a:lnTo>
                  <a:lnTo>
                    <a:pt x="74" y="28"/>
                  </a:lnTo>
                  <a:lnTo>
                    <a:pt x="71" y="30"/>
                  </a:lnTo>
                  <a:lnTo>
                    <a:pt x="67" y="31"/>
                  </a:lnTo>
                  <a:lnTo>
                    <a:pt x="62" y="32"/>
                  </a:lnTo>
                  <a:lnTo>
                    <a:pt x="55" y="35"/>
                  </a:lnTo>
                  <a:lnTo>
                    <a:pt x="50" y="35"/>
                  </a:lnTo>
                  <a:lnTo>
                    <a:pt x="43" y="36"/>
                  </a:lnTo>
                  <a:lnTo>
                    <a:pt x="38" y="36"/>
                  </a:lnTo>
                  <a:lnTo>
                    <a:pt x="31" y="33"/>
                  </a:lnTo>
                  <a:lnTo>
                    <a:pt x="26" y="31"/>
                  </a:lnTo>
                  <a:lnTo>
                    <a:pt x="20" y="28"/>
                  </a:lnTo>
                  <a:lnTo>
                    <a:pt x="17" y="24"/>
                  </a:lnTo>
                  <a:lnTo>
                    <a:pt x="13" y="20"/>
                  </a:lnTo>
                  <a:lnTo>
                    <a:pt x="10" y="16"/>
                  </a:lnTo>
                  <a:lnTo>
                    <a:pt x="6" y="12"/>
                  </a:lnTo>
                  <a:lnTo>
                    <a:pt x="5" y="7"/>
                  </a:lnTo>
                  <a:lnTo>
                    <a:pt x="1" y="3"/>
                  </a:lnTo>
                  <a:lnTo>
                    <a:pt x="0" y="0"/>
                  </a:lnTo>
                  <a:lnTo>
                    <a:pt x="5" y="5"/>
                  </a:lnTo>
                  <a:lnTo>
                    <a:pt x="10" y="10"/>
                  </a:lnTo>
                  <a:lnTo>
                    <a:pt x="13" y="14"/>
                  </a:lnTo>
                  <a:lnTo>
                    <a:pt x="17" y="17"/>
                  </a:lnTo>
                  <a:lnTo>
                    <a:pt x="20" y="19"/>
                  </a:lnTo>
                  <a:lnTo>
                    <a:pt x="27" y="21"/>
                  </a:lnTo>
                  <a:lnTo>
                    <a:pt x="36" y="24"/>
                  </a:lnTo>
                  <a:lnTo>
                    <a:pt x="50" y="26"/>
                  </a:lnTo>
                  <a:lnTo>
                    <a:pt x="52" y="26"/>
                  </a:lnTo>
                  <a:lnTo>
                    <a:pt x="53" y="27"/>
                  </a:lnTo>
                  <a:lnTo>
                    <a:pt x="55" y="27"/>
                  </a:lnTo>
                  <a:lnTo>
                    <a:pt x="57" y="27"/>
                  </a:lnTo>
                  <a:lnTo>
                    <a:pt x="59" y="27"/>
                  </a:lnTo>
                  <a:lnTo>
                    <a:pt x="60" y="26"/>
                  </a:lnTo>
                  <a:lnTo>
                    <a:pt x="83" y="8"/>
                  </a:lnTo>
                  <a:close/>
                </a:path>
              </a:pathLst>
            </a:custGeom>
            <a:solidFill>
              <a:srgbClr val="E3D9D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99367" name="Text Box 15"/>
            <p:cNvSpPr txBox="1">
              <a:spLocks noChangeArrowheads="1"/>
            </p:cNvSpPr>
            <p:nvPr/>
          </p:nvSpPr>
          <p:spPr bwMode="auto">
            <a:xfrm>
              <a:off x="6400800" y="914400"/>
              <a:ext cx="2209800" cy="2225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spcBef>
                  <a:spcPct val="70000"/>
                </a:spcBef>
              </a:pPr>
              <a:r>
                <a:rPr lang="en-US" altLang="zh-CN" sz="1800" u="sng">
                  <a:latin typeface="Comic Sans MS" panose="030F0702030302020204" pitchFamily="66" charset="0"/>
                  <a:cs typeface="Arial" panose="020B0604020202020204" pitchFamily="34" charset="0"/>
                </a:rPr>
                <a:t>Contract:</a:t>
              </a:r>
            </a:p>
            <a:p>
              <a:pPr>
                <a:spcBef>
                  <a:spcPct val="70000"/>
                </a:spcBef>
              </a:pPr>
              <a:r>
                <a:rPr lang="en-US" altLang="zh-CN" sz="1800">
                  <a:latin typeface="Comic Sans MS" panose="030F0702030302020204" pitchFamily="66" charset="0"/>
                  <a:cs typeface="Arial" panose="020B0604020202020204" pitchFamily="34" charset="0"/>
                </a:rPr>
                <a:t>When running your </a:t>
              </a:r>
              <a:r>
                <a:rPr lang="en-US" altLang="zh-CN" sz="1800">
                  <a:latin typeface="Courier New" panose="02070309020205020404" pitchFamily="49" charset="0"/>
                  <a:cs typeface="Courier New" panose="02070309020205020404" pitchFamily="49" charset="0"/>
                </a:rPr>
                <a:t>.hdl</a:t>
              </a:r>
              <a:r>
                <a:rPr lang="en-US" altLang="zh-CN" sz="1800">
                  <a:latin typeface="Comic Sans MS" panose="030F0702030302020204" pitchFamily="66" charset="0"/>
                  <a:cs typeface="Arial" panose="020B0604020202020204" pitchFamily="34" charset="0"/>
                </a:rPr>
                <a:t> on our </a:t>
              </a:r>
              <a:r>
                <a:rPr lang="en-US" altLang="zh-CN" sz="1800">
                  <a:latin typeface="Courier New" panose="02070309020205020404" pitchFamily="49" charset="0"/>
                  <a:cs typeface="Courier New" panose="02070309020205020404" pitchFamily="49" charset="0"/>
                </a:rPr>
                <a:t>.tst</a:t>
              </a:r>
              <a:r>
                <a:rPr lang="en-US" altLang="zh-CN" sz="1800">
                  <a:latin typeface="Comic Sans MS" panose="030F0702030302020204" pitchFamily="66" charset="0"/>
                  <a:cs typeface="Arial" panose="020B0604020202020204" pitchFamily="34" charset="0"/>
                </a:rPr>
                <a:t>, your </a:t>
              </a:r>
              <a:r>
                <a:rPr lang="en-US" altLang="zh-CN" sz="1800">
                  <a:latin typeface="Courier New" panose="02070309020205020404" pitchFamily="49" charset="0"/>
                  <a:cs typeface="Courier New" panose="02070309020205020404" pitchFamily="49" charset="0"/>
                </a:rPr>
                <a:t>.out</a:t>
              </a:r>
              <a:r>
                <a:rPr lang="en-US" altLang="zh-CN" sz="1800">
                  <a:latin typeface="Comic Sans MS" panose="030F0702030302020204" pitchFamily="66" charset="0"/>
                  <a:cs typeface="Arial" panose="020B0604020202020204" pitchFamily="34" charset="0"/>
                </a:rPr>
                <a:t> should be the same as</a:t>
              </a:r>
              <a:br>
                <a:rPr lang="en-US" altLang="zh-CN" sz="1800">
                  <a:latin typeface="Comic Sans MS" panose="030F0702030302020204" pitchFamily="66" charset="0"/>
                  <a:cs typeface="Arial" panose="020B0604020202020204" pitchFamily="34" charset="0"/>
                </a:rPr>
              </a:br>
              <a:r>
                <a:rPr lang="en-US" altLang="zh-CN" sz="1800">
                  <a:latin typeface="Comic Sans MS" panose="030F0702030302020204" pitchFamily="66" charset="0"/>
                  <a:cs typeface="Arial" panose="020B0604020202020204" pitchFamily="34" charset="0"/>
                </a:rPr>
                <a:t>our </a:t>
              </a:r>
              <a:r>
                <a:rPr lang="en-US" altLang="zh-CN" sz="1800">
                  <a:latin typeface="Courier New" panose="02070309020205020404" pitchFamily="49" charset="0"/>
                  <a:cs typeface="Courier New" panose="02070309020205020404" pitchFamily="49" charset="0"/>
                </a:rPr>
                <a:t>.cmp.</a:t>
              </a:r>
            </a:p>
          </p:txBody>
        </p:sp>
      </p:grpSp>
      <p:sp>
        <p:nvSpPr>
          <p:cNvPr id="57" name="文本框 56"/>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Example: 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36111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378" name="Object 3"/>
          <p:cNvGraphicFramePr>
            <a:graphicFrameLocks noChangeAspect="1"/>
          </p:cNvGraphicFramePr>
          <p:nvPr/>
        </p:nvGraphicFramePr>
        <p:xfrm>
          <a:off x="2589213" y="1347788"/>
          <a:ext cx="7091362" cy="2005012"/>
        </p:xfrm>
        <a:graphic>
          <a:graphicData uri="http://schemas.openxmlformats.org/presentationml/2006/ole">
            <mc:AlternateContent xmlns:mc="http://schemas.openxmlformats.org/markup-compatibility/2006">
              <mc:Choice xmlns:v="urn:schemas-microsoft-com:vml" Requires="v">
                <p:oleObj spid="_x0000_s5415" name="VISIO" r:id="rId4" imgW="9756648" imgH="3627120" progId="Visio.Drawing.6">
                  <p:embed/>
                </p:oleObj>
              </mc:Choice>
              <mc:Fallback>
                <p:oleObj name="VISIO" r:id="rId4" imgW="9756648" imgH="3627120" progId="Visio.Drawing.6">
                  <p:embed/>
                  <p:pic>
                    <p:nvPicPr>
                      <p:cNvPr id="101378" name="Object 3"/>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89213" y="1347788"/>
                        <a:ext cx="7091362"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101379" name="Object 4"/>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5416" name="Clip" r:id="rId6" imgW="987425" imgH="1473200" progId="MS_ClipArt_Gallery.2">
                  <p:embed/>
                </p:oleObj>
              </mc:Choice>
              <mc:Fallback>
                <p:oleObj name="Clip" r:id="rId6" imgW="987425" imgH="1473200" progId="MS_ClipArt_Gallery.2">
                  <p:embed/>
                  <p:pic>
                    <p:nvPicPr>
                      <p:cNvPr id="101379" name="Object 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12293" name="Text Box 5"/>
          <p:cNvSpPr txBox="1">
            <a:spLocks noChangeArrowheads="1"/>
          </p:cNvSpPr>
          <p:nvPr/>
        </p:nvSpPr>
        <p:spPr bwMode="auto">
          <a:xfrm>
            <a:off x="3657600" y="3810000"/>
            <a:ext cx="5029200" cy="228600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1381" name="Rectangle 6"/>
          <p:cNvSpPr>
            <a:spLocks noChangeArrowheads="1"/>
          </p:cNvSpPr>
          <p:nvPr/>
        </p:nvSpPr>
        <p:spPr bwMode="auto">
          <a:xfrm>
            <a:off x="3581400" y="3505200"/>
            <a:ext cx="1295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sp>
        <p:nvSpPr>
          <p:cNvPr id="101382" name="Rectangle 7"/>
          <p:cNvSpPr>
            <a:spLocks noChangeArrowheads="1"/>
          </p:cNvSpPr>
          <p:nvPr/>
        </p:nvSpPr>
        <p:spPr bwMode="auto">
          <a:xfrm>
            <a:off x="3581400" y="990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Interface:</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1 exactly when a=b=1 </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sp>
        <p:nvSpPr>
          <p:cNvPr id="17" name="文本框 16"/>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59796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ChangeArrowheads="1"/>
          </p:cNvSpPr>
          <p:nvPr/>
        </p:nvSpPr>
        <p:spPr bwMode="auto">
          <a:xfrm>
            <a:off x="3581400" y="990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Implementation:</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Not(Nand(a,b))</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graphicFrame>
        <p:nvGraphicFramePr>
          <p:cNvPr id="103426" name="Object 3"/>
          <p:cNvGraphicFramePr>
            <a:graphicFrameLocks noChangeAspect="1"/>
          </p:cNvGraphicFramePr>
          <p:nvPr/>
        </p:nvGraphicFramePr>
        <p:xfrm>
          <a:off x="2590800" y="1347788"/>
          <a:ext cx="7086600" cy="2005012"/>
        </p:xfrm>
        <a:graphic>
          <a:graphicData uri="http://schemas.openxmlformats.org/presentationml/2006/ole">
            <mc:AlternateContent xmlns:mc="http://schemas.openxmlformats.org/markup-compatibility/2006">
              <mc:Choice xmlns:v="urn:schemas-microsoft-com:vml" Requires="v">
                <p:oleObj spid="_x0000_s6439" name="VISIO" r:id="rId4" imgW="9744075" imgH="3629025" progId="Visio.Drawing.6">
                  <p:embed/>
                </p:oleObj>
              </mc:Choice>
              <mc:Fallback>
                <p:oleObj name="VISIO" r:id="rId4" imgW="9744075" imgH="3629025" progId="Visio.Drawing.6">
                  <p:embed/>
                  <p:pic>
                    <p:nvPicPr>
                      <p:cNvPr id="103426" name="Object 3"/>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90800" y="1347788"/>
                        <a:ext cx="7086600"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103427" name="Picture 4" descr="Click To Download"/>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077200" y="762000"/>
            <a:ext cx="6096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3429" name="Object 6"/>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6440" name="Clip" r:id="rId7" imgW="987425" imgH="1473200" progId="MS_ClipArt_Gallery.2">
                  <p:embed/>
                </p:oleObj>
              </mc:Choice>
              <mc:Fallback>
                <p:oleObj name="Clip" r:id="rId7" imgW="987425" imgH="1473200" progId="MS_ClipArt_Gallery.2">
                  <p:embed/>
                  <p:pic>
                    <p:nvPicPr>
                      <p:cNvPr id="103429" name="Object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13319" name="Text Box 7"/>
          <p:cNvSpPr txBox="1">
            <a:spLocks noChangeArrowheads="1"/>
          </p:cNvSpPr>
          <p:nvPr/>
        </p:nvSpPr>
        <p:spPr bwMode="auto">
          <a:xfrm>
            <a:off x="3657600" y="3810000"/>
            <a:ext cx="5029200" cy="228600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3431" name="Rectangle 8"/>
          <p:cNvSpPr>
            <a:spLocks noChangeArrowheads="1"/>
          </p:cNvSpPr>
          <p:nvPr/>
        </p:nvSpPr>
        <p:spPr bwMode="auto">
          <a:xfrm>
            <a:off x="3581400" y="3505200"/>
            <a:ext cx="1295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sp>
        <p:nvSpPr>
          <p:cNvPr id="18" name="文本框 17"/>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5527361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473" name="Object 2"/>
          <p:cNvGraphicFramePr>
            <a:graphicFrameLocks noChangeAspect="1"/>
          </p:cNvGraphicFramePr>
          <p:nvPr/>
        </p:nvGraphicFramePr>
        <p:xfrm>
          <a:off x="2589213" y="1347788"/>
          <a:ext cx="7091362" cy="2005012"/>
        </p:xfrm>
        <a:graphic>
          <a:graphicData uri="http://schemas.openxmlformats.org/presentationml/2006/ole">
            <mc:AlternateContent xmlns:mc="http://schemas.openxmlformats.org/markup-compatibility/2006">
              <mc:Choice xmlns:v="urn:schemas-microsoft-com:vml" Requires="v">
                <p:oleObj spid="_x0000_s7463" name="VISIO" r:id="rId4" imgW="9756648" imgH="3627120" progId="Visio.Drawing.6">
                  <p:embed/>
                </p:oleObj>
              </mc:Choice>
              <mc:Fallback>
                <p:oleObj name="VISIO" r:id="rId4" imgW="9756648" imgH="3627120" progId="Visio.Drawing.6">
                  <p:embed/>
                  <p:pic>
                    <p:nvPicPr>
                      <p:cNvPr id="105473" name="Object 2"/>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89213" y="1347788"/>
                        <a:ext cx="7091362"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05474" name="Rectangle 3"/>
          <p:cNvSpPr>
            <a:spLocks noChangeArrowheads="1"/>
          </p:cNvSpPr>
          <p:nvPr/>
        </p:nvSpPr>
        <p:spPr bwMode="auto">
          <a:xfrm>
            <a:off x="3581400" y="990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Implementation:</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Not(Nand(a,b))</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sp>
        <p:nvSpPr>
          <p:cNvPr id="14340" name="Text Box 4"/>
          <p:cNvSpPr txBox="1">
            <a:spLocks noChangeArrowheads="1"/>
          </p:cNvSpPr>
          <p:nvPr/>
        </p:nvSpPr>
        <p:spPr bwMode="auto">
          <a:xfrm>
            <a:off x="3657600" y="3810000"/>
            <a:ext cx="5029200" cy="228600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5476" name="Rectangle 5"/>
          <p:cNvSpPr>
            <a:spLocks noChangeArrowheads="1"/>
          </p:cNvSpPr>
          <p:nvPr/>
        </p:nvSpPr>
        <p:spPr bwMode="auto">
          <a:xfrm>
            <a:off x="3581400" y="3505200"/>
            <a:ext cx="1295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graphicFrame>
        <p:nvGraphicFramePr>
          <p:cNvPr id="105478" name="Object 7"/>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7464" name="Clip" r:id="rId6" imgW="987425" imgH="1473200" progId="MS_ClipArt_Gallery.2">
                  <p:embed/>
                </p:oleObj>
              </mc:Choice>
              <mc:Fallback>
                <p:oleObj name="Clip" r:id="rId6" imgW="987425" imgH="1473200" progId="MS_ClipArt_Gallery.2">
                  <p:embed/>
                  <p:pic>
                    <p:nvPicPr>
                      <p:cNvPr id="105478" name="Object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pic>
        <p:nvPicPr>
          <p:cNvPr id="105479" name="Picture 8" descr="Click To Download"/>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077200" y="1447800"/>
            <a:ext cx="6096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文本框 17"/>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6392728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57600" y="3810000"/>
            <a:ext cx="5029200" cy="2286000"/>
          </a:xfrm>
          <a:prstGeom prst="rect">
            <a:avLst/>
          </a:prstGeom>
          <a:solidFill>
            <a:srgbClr val="F3F3FF"/>
          </a:solidFill>
          <a:ln w="9525">
            <a:solidFill>
              <a:srgbClr val="000099"/>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a:t>
            </a:r>
            <a:r>
              <a:rPr lang="en-US" sz="1400">
                <a:solidFill>
                  <a:srgbClr val="CC3300"/>
                </a:solidFill>
                <a:latin typeface="Courier New" charset="0"/>
                <a:cs typeface="Courier New" charset="0"/>
              </a:rPr>
              <a:t>Nand(a = a,</a:t>
            </a:r>
            <a:br>
              <a:rPr lang="en-US" sz="1400">
                <a:solidFill>
                  <a:srgbClr val="CC3300"/>
                </a:solidFill>
                <a:latin typeface="Courier New" charset="0"/>
                <a:cs typeface="Courier New" charset="0"/>
              </a:rPr>
            </a:br>
            <a:r>
              <a:rPr lang="en-US" sz="1400">
                <a:solidFill>
                  <a:srgbClr val="CC3300"/>
                </a:solidFill>
                <a:latin typeface="Courier New" charset="0"/>
                <a:cs typeface="Courier New" charset="0"/>
              </a:rPr>
              <a:t>      b = b,</a:t>
            </a:r>
            <a:br>
              <a:rPr lang="en-US" sz="1400">
                <a:solidFill>
                  <a:srgbClr val="CC3300"/>
                </a:solidFill>
                <a:latin typeface="Courier New" charset="0"/>
                <a:cs typeface="Courier New" charset="0"/>
              </a:rPr>
            </a:br>
            <a:r>
              <a:rPr lang="en-US" sz="1400">
                <a:solidFill>
                  <a:srgbClr val="CC3300"/>
                </a:solidFill>
                <a:latin typeface="Courier New" charset="0"/>
                <a:cs typeface="Courier New" charset="0"/>
              </a:rPr>
              <a:t>      out = </a:t>
            </a:r>
            <a:r>
              <a:rPr lang="en-US" sz="1400">
                <a:solidFill>
                  <a:srgbClr val="000099"/>
                </a:solidFill>
                <a:latin typeface="Courier New" charset="0"/>
                <a:cs typeface="Courier New" charset="0"/>
              </a:rPr>
              <a:t>x</a:t>
            </a:r>
            <a:r>
              <a:rPr lang="en-US" sz="1400">
                <a:solidFill>
                  <a:srgbClr val="CC3300"/>
                </a:solidFill>
                <a:latin typeface="Courier New" charset="0"/>
                <a:cs typeface="Courier New" charset="0"/>
              </a:rPr>
              <a:t>);</a:t>
            </a:r>
            <a:endParaRPr lang="en-US" sz="1400">
              <a:solidFill>
                <a:srgbClr val="CC3300"/>
              </a:solidFill>
              <a:latin typeface="Arial Unicode MS" charset="0"/>
              <a:cs typeface="Arial Unicode MS" charset="0"/>
            </a:endParaRPr>
          </a:p>
          <a:p>
            <a:pPr>
              <a:spcBef>
                <a:spcPct val="20000"/>
              </a:spcBef>
              <a:buClr>
                <a:srgbClr val="006600"/>
              </a:buClr>
              <a:buSzPct val="85000"/>
              <a:buFont typeface="Wingdings" charset="0"/>
              <a:buNone/>
              <a:defRPr/>
            </a:pPr>
            <a:r>
              <a:rPr lang="en-US" sz="1400">
                <a:solidFill>
                  <a:srgbClr val="CC3300"/>
                </a:solidFill>
                <a:latin typeface="Courier New" charset="0"/>
                <a:cs typeface="Courier New" charset="0"/>
              </a:rPr>
              <a:t>    Not(in = </a:t>
            </a:r>
            <a:r>
              <a:rPr lang="en-US" sz="1400">
                <a:solidFill>
                  <a:srgbClr val="000099"/>
                </a:solidFill>
                <a:latin typeface="Courier New" charset="0"/>
                <a:cs typeface="Courier New" charset="0"/>
              </a:rPr>
              <a:t>x</a:t>
            </a:r>
            <a:r>
              <a:rPr lang="en-US" sz="1400">
                <a:solidFill>
                  <a:srgbClr val="CC3300"/>
                </a:solidFill>
                <a:latin typeface="Courier New" charset="0"/>
                <a:cs typeface="Courier New" charset="0"/>
              </a:rPr>
              <a:t>, out = out)</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7522" name="Rectangle 3"/>
          <p:cNvSpPr>
            <a:spLocks noChangeArrowheads="1"/>
          </p:cNvSpPr>
          <p:nvPr/>
        </p:nvSpPr>
        <p:spPr bwMode="auto">
          <a:xfrm>
            <a:off x="3581400" y="990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Implementation:</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Not(Nand(a,b))</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graphicFrame>
        <p:nvGraphicFramePr>
          <p:cNvPr id="107523" name="Object 4"/>
          <p:cNvGraphicFramePr>
            <a:graphicFrameLocks noChangeAspect="1"/>
          </p:cNvGraphicFramePr>
          <p:nvPr/>
        </p:nvGraphicFramePr>
        <p:xfrm>
          <a:off x="2589213" y="1347788"/>
          <a:ext cx="7091362" cy="2005012"/>
        </p:xfrm>
        <a:graphic>
          <a:graphicData uri="http://schemas.openxmlformats.org/presentationml/2006/ole">
            <mc:AlternateContent xmlns:mc="http://schemas.openxmlformats.org/markup-compatibility/2006">
              <mc:Choice xmlns:v="urn:schemas-microsoft-com:vml" Requires="v">
                <p:oleObj spid="_x0000_s8487" name="VISIO" r:id="rId4" imgW="9756648" imgH="3627120" progId="Visio.Drawing.6">
                  <p:embed/>
                </p:oleObj>
              </mc:Choice>
              <mc:Fallback>
                <p:oleObj name="VISIO" r:id="rId4" imgW="9756648" imgH="3627120" progId="Visio.Drawing.6">
                  <p:embed/>
                  <p:pic>
                    <p:nvPicPr>
                      <p:cNvPr id="107523" name="Object 4"/>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89213" y="1347788"/>
                        <a:ext cx="7091362"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107525" name="Object 6"/>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8488" name="Clip" r:id="rId6" imgW="987425" imgH="1473200" progId="MS_ClipArt_Gallery.2">
                  <p:embed/>
                </p:oleObj>
              </mc:Choice>
              <mc:Fallback>
                <p:oleObj name="Clip" r:id="rId6" imgW="987425" imgH="1473200" progId="MS_ClipArt_Gallery.2">
                  <p:embed/>
                  <p:pic>
                    <p:nvPicPr>
                      <p:cNvPr id="107525"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107526" name="Rectangle 7"/>
          <p:cNvSpPr>
            <a:spLocks noChangeArrowheads="1"/>
          </p:cNvSpPr>
          <p:nvPr/>
        </p:nvSpPr>
        <p:spPr bwMode="auto">
          <a:xfrm>
            <a:off x="3581400" y="3505200"/>
            <a:ext cx="1295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pic>
        <p:nvPicPr>
          <p:cNvPr id="107527" name="Picture 8" descr="Click To Download"/>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077200" y="3886200"/>
            <a:ext cx="609600" cy="609600"/>
          </a:xfrm>
          <a:prstGeom prst="rect">
            <a:avLst/>
          </a:prstGeom>
          <a:solidFill>
            <a:srgbClr val="F3F3FF"/>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18" name="文本框 17"/>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1509020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84960" y="1066800"/>
            <a:ext cx="8001000" cy="570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74436" name="Oval 4"/>
          <p:cNvSpPr>
            <a:spLocks noChangeArrowheads="1"/>
          </p:cNvSpPr>
          <p:nvPr/>
        </p:nvSpPr>
        <p:spPr bwMode="auto">
          <a:xfrm>
            <a:off x="2286000" y="1391920"/>
            <a:ext cx="457200" cy="533400"/>
          </a:xfrm>
          <a:prstGeom prst="ellipse">
            <a:avLst/>
          </a:prstGeom>
          <a:noFill/>
          <a:ln w="38100">
            <a:solidFill>
              <a:srgbClr val="CC33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a:p>
        </p:txBody>
      </p:sp>
      <p:sp>
        <p:nvSpPr>
          <p:cNvPr id="274438" name="AutoShape 6"/>
          <p:cNvSpPr>
            <a:spLocks noChangeArrowheads="1"/>
          </p:cNvSpPr>
          <p:nvPr/>
        </p:nvSpPr>
        <p:spPr bwMode="auto">
          <a:xfrm>
            <a:off x="7620000" y="2895601"/>
            <a:ext cx="941388" cy="517525"/>
          </a:xfrm>
          <a:prstGeom prst="roundRect">
            <a:avLst>
              <a:gd name="adj" fmla="val 16667"/>
            </a:avLst>
          </a:prstGeom>
          <a:solidFill>
            <a:srgbClr val="FFDDC3"/>
          </a:solidFill>
          <a:ln w="19050">
            <a:solidFill>
              <a:srgbClr val="BD5201"/>
            </a:solidFill>
            <a:round/>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800000"/>
                </a:solidFill>
              </a:rPr>
              <a:t>test script</a:t>
            </a:r>
            <a:endParaRPr lang="en-US" altLang="zh-CN" sz="1400"/>
          </a:p>
        </p:txBody>
      </p:sp>
      <p:grpSp>
        <p:nvGrpSpPr>
          <p:cNvPr id="2" name="Group 12"/>
          <p:cNvGrpSpPr>
            <a:grpSpLocks/>
          </p:cNvGrpSpPr>
          <p:nvPr/>
        </p:nvGrpSpPr>
        <p:grpSpPr bwMode="auto">
          <a:xfrm>
            <a:off x="2514600" y="2971800"/>
            <a:ext cx="1189038" cy="1404938"/>
            <a:chOff x="624" y="1872"/>
            <a:chExt cx="749" cy="885"/>
          </a:xfrm>
        </p:grpSpPr>
        <p:sp>
          <p:nvSpPr>
            <p:cNvPr id="109574" name="AutoShape 13"/>
            <p:cNvSpPr>
              <a:spLocks noChangeArrowheads="1"/>
            </p:cNvSpPr>
            <p:nvPr/>
          </p:nvSpPr>
          <p:spPr bwMode="auto">
            <a:xfrm>
              <a:off x="624" y="1872"/>
              <a:ext cx="749" cy="373"/>
            </a:xfrm>
            <a:prstGeom prst="roundRect">
              <a:avLst>
                <a:gd name="adj" fmla="val 16667"/>
              </a:avLst>
            </a:prstGeom>
            <a:solidFill>
              <a:srgbClr val="FFDDC3"/>
            </a:solidFill>
            <a:ln w="19050">
              <a:solidFill>
                <a:srgbClr val="BD5201"/>
              </a:solidFill>
              <a:round/>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800000"/>
                  </a:solidFill>
                </a:rPr>
                <a:t>HDL program</a:t>
              </a:r>
              <a:endParaRPr lang="en-US" altLang="zh-CN" sz="1400" dirty="0"/>
            </a:p>
          </p:txBody>
        </p:sp>
        <p:cxnSp>
          <p:nvCxnSpPr>
            <p:cNvPr id="109575" name="AutoShape 14"/>
            <p:cNvCxnSpPr>
              <a:cxnSpLocks noChangeShapeType="1"/>
              <a:stCxn id="109574" idx="2"/>
              <a:endCxn id="109576" idx="0"/>
            </p:cNvCxnSpPr>
            <p:nvPr/>
          </p:nvCxnSpPr>
          <p:spPr bwMode="auto">
            <a:xfrm>
              <a:off x="999" y="2251"/>
              <a:ext cx="0" cy="366"/>
            </a:xfrm>
            <a:prstGeom prst="straightConnector1">
              <a:avLst/>
            </a:prstGeom>
            <a:noFill/>
            <a:ln w="19050">
              <a:solidFill>
                <a:srgbClr val="BD5201"/>
              </a:solidFill>
              <a:round/>
              <a:headEnd/>
              <a:tailEnd type="oval" w="lg" len="lg"/>
            </a:ln>
            <a:extLst>
              <a:ext uri="{909E8E84-426E-40dd-AFC4-6F175D3DCCD1}">
                <a14:hiddenFill xmlns:a14="http://schemas.microsoft.com/office/drawing/2010/main" xmlns="">
                  <a:noFill/>
                </a14:hiddenFill>
              </a:ext>
            </a:extLst>
          </p:spPr>
        </p:cxnSp>
        <p:sp>
          <p:nvSpPr>
            <p:cNvPr id="109576" name="Rectangle 15"/>
            <p:cNvSpPr>
              <a:spLocks noChangeArrowheads="1"/>
            </p:cNvSpPr>
            <p:nvPr/>
          </p:nvSpPr>
          <p:spPr bwMode="auto">
            <a:xfrm>
              <a:off x="905" y="2617"/>
              <a:ext cx="187" cy="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a:p>
          </p:txBody>
        </p:sp>
      </p:grpSp>
      <p:sp>
        <p:nvSpPr>
          <p:cNvPr id="19" name="文本框 18"/>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Hardware simulator (demonstrating </a:t>
            </a:r>
            <a:r>
              <a:rPr lang="en-US" altLang="zh-CN" sz="3200" dirty="0" err="1">
                <a:latin typeface="Arial" panose="020B0604020202020204" pitchFamily="34" charset="0"/>
              </a:rPr>
              <a:t>Xor</a:t>
            </a:r>
            <a:r>
              <a:rPr lang="en-US" altLang="zh-CN" sz="3200" dirty="0">
                <a:latin typeface="Arial" panose="020B0604020202020204" pitchFamily="34" charset="0"/>
              </a:rPr>
              <a:t> gate construction)</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61584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PBS Series: Crash Course on Computer Science</a:t>
            </a:r>
            <a:endParaRPr lang="zh-CN" altLang="en-US" kern="0" dirty="0">
              <a:solidFill>
                <a:srgbClr val="3A3A3A"/>
              </a:solidFill>
              <a:latin typeface="黑体" panose="02010609060101010101" pitchFamily="49" charset="-122"/>
              <a:ea typeface="黑体" panose="02010609060101010101" pitchFamily="49" charset="-122"/>
            </a:endParaRPr>
          </a:p>
        </p:txBody>
      </p:sp>
      <p:sp>
        <p:nvSpPr>
          <p:cNvPr id="4" name="TextBox 3">
            <a:extLst>
              <a:ext uri="{FF2B5EF4-FFF2-40B4-BE49-F238E27FC236}">
                <a16:creationId xmlns:a16="http://schemas.microsoft.com/office/drawing/2014/main" id="{2A871201-C10A-D14F-8C8B-EF92CFA68F87}"/>
              </a:ext>
            </a:extLst>
          </p:cNvPr>
          <p:cNvSpPr txBox="1"/>
          <p:nvPr/>
        </p:nvSpPr>
        <p:spPr>
          <a:xfrm>
            <a:off x="4458372" y="6269385"/>
            <a:ext cx="3275256" cy="369332"/>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/1I5ZMmrOfnA</a:t>
            </a:r>
            <a:endParaRPr lang="en-CN" dirty="0"/>
          </a:p>
        </p:txBody>
      </p:sp>
      <p:pic>
        <p:nvPicPr>
          <p:cNvPr id="5" name="Picture 4">
            <a:hlinkClick r:id="rId3"/>
            <a:extLst>
              <a:ext uri="{FF2B5EF4-FFF2-40B4-BE49-F238E27FC236}">
                <a16:creationId xmlns:a16="http://schemas.microsoft.com/office/drawing/2014/main" id="{BFE0F304-ECC7-DD48-93ED-752EC5B77B82}"/>
              </a:ext>
            </a:extLst>
          </p:cNvPr>
          <p:cNvPicPr>
            <a:picLocks noChangeAspect="1"/>
          </p:cNvPicPr>
          <p:nvPr/>
        </p:nvPicPr>
        <p:blipFill>
          <a:blip r:embed="rId4"/>
          <a:stretch>
            <a:fillRect/>
          </a:stretch>
        </p:blipFill>
        <p:spPr>
          <a:xfrm>
            <a:off x="1319512" y="1080408"/>
            <a:ext cx="9086127" cy="5097293"/>
          </a:xfrm>
          <a:prstGeom prst="rect">
            <a:avLst/>
          </a:prstGeom>
        </p:spPr>
      </p:pic>
    </p:spTree>
    <p:extLst>
      <p:ext uri="{BB962C8B-B14F-4D97-AF65-F5344CB8AC3E}">
        <p14:creationId xmlns:p14="http://schemas.microsoft.com/office/powerpoint/2010/main" val="4007784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2</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r>
              <a:rPr lang="en-US" altLang="zh-CN" sz="3200" dirty="0">
                <a:latin typeface="Arial" panose="020B0604020202020204" pitchFamily="34" charset="0"/>
              </a:rPr>
              <a:t>Week 1 Review: Test Driven Design on Chips</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en-US" altLang="zh-CN" sz="2000" u="sng" dirty="0">
                <a:latin typeface="Comic Sans MS" panose="030F0702030302020204" pitchFamily="66" charset="0"/>
              </a:rPr>
              <a:t>Summary:</a:t>
            </a:r>
          </a:p>
          <a:p>
            <a:pPr>
              <a:spcBef>
                <a:spcPct val="100000"/>
              </a:spcBef>
            </a:pPr>
            <a:r>
              <a:rPr lang="en-US" altLang="zh-CN" sz="2000" dirty="0">
                <a:latin typeface="Comic Sans MS" panose="030F0702030302020204" pitchFamily="66" charset="0"/>
              </a:rPr>
              <a:t>Test Driven Design: Logical correctness is verified through “Test Cases”. </a:t>
            </a:r>
          </a:p>
          <a:p>
            <a:pPr>
              <a:spcBef>
                <a:spcPct val="100000"/>
              </a:spcBef>
            </a:pPr>
            <a:r>
              <a:rPr lang="en-US" altLang="zh-CN" sz="2000" dirty="0">
                <a:latin typeface="Comic Sans MS" panose="030F0702030302020204" pitchFamily="66" charset="0"/>
              </a:rPr>
              <a:t>There are many equivalent languages or models of computation(</a:t>
            </a:r>
            <a:r>
              <a:rPr lang="en-US" altLang="zh-CN" sz="2000" dirty="0" err="1">
                <a:latin typeface="Comic Sans MS" panose="030F0702030302020204" pitchFamily="66" charset="0"/>
              </a:rPr>
              <a:t>MoC</a:t>
            </a:r>
            <a:r>
              <a:rPr lang="en-US" altLang="zh-CN" sz="2000" dirty="0">
                <a:latin typeface="Comic Sans MS" panose="030F0702030302020204" pitchFamily="66" charset="0"/>
              </a:rPr>
              <a:t>) :</a:t>
            </a:r>
          </a:p>
          <a:p>
            <a:pPr lvl="1">
              <a:spcBef>
                <a:spcPct val="100000"/>
              </a:spcBef>
            </a:pPr>
            <a:r>
              <a:rPr lang="en-US" altLang="zh-CN" sz="1600" dirty="0">
                <a:latin typeface="Comic Sans MS" panose="030F0702030302020204" pitchFamily="66" charset="0"/>
              </a:rPr>
              <a:t>Truth Table</a:t>
            </a:r>
            <a:r>
              <a:rPr lang="zh-CN" altLang="en-US" sz="1600" dirty="0">
                <a:latin typeface="Comic Sans MS" panose="030F0702030302020204" pitchFamily="66" charset="0"/>
              </a:rPr>
              <a:t>、</a:t>
            </a:r>
            <a:r>
              <a:rPr lang="en-US" altLang="zh-CN" sz="1600" dirty="0">
                <a:latin typeface="Comic Sans MS" panose="030F0702030302020204" pitchFamily="66" charset="0"/>
              </a:rPr>
              <a:t>Logic Circuit</a:t>
            </a:r>
            <a:r>
              <a:rPr lang="zh-CN" altLang="en-US" sz="1600" dirty="0">
                <a:latin typeface="Comic Sans MS" panose="030F0702030302020204" pitchFamily="66" charset="0"/>
              </a:rPr>
              <a:t>、</a:t>
            </a:r>
            <a:r>
              <a:rPr lang="en-US" altLang="zh-CN" sz="1600" dirty="0">
                <a:latin typeface="Comic Sans MS" panose="030F0702030302020204" pitchFamily="66" charset="0"/>
              </a:rPr>
              <a:t>Hardware Description Language (HDL), …</a:t>
            </a:r>
          </a:p>
          <a:p>
            <a:pPr lvl="1">
              <a:spcBef>
                <a:spcPct val="100000"/>
              </a:spcBef>
            </a:pPr>
            <a:r>
              <a:rPr lang="en-US" altLang="zh-CN" sz="2000" dirty="0">
                <a:latin typeface="Comic Sans MS" panose="030F0702030302020204" pitchFamily="66" charset="0"/>
              </a:rPr>
              <a:t>Correspondence between </a:t>
            </a:r>
            <a:r>
              <a:rPr lang="en-US" altLang="zh-CN" sz="2000" dirty="0" err="1">
                <a:latin typeface="Comic Sans MS" panose="030F0702030302020204" pitchFamily="66" charset="0"/>
              </a:rPr>
              <a:t>MoC</a:t>
            </a:r>
            <a:r>
              <a:rPr lang="zh-CN" altLang="en-US" sz="2000" dirty="0">
                <a:latin typeface="Comic Sans MS" panose="030F0702030302020204" pitchFamily="66" charset="0"/>
              </a:rPr>
              <a:t>：</a:t>
            </a:r>
            <a:r>
              <a:rPr lang="en-US" altLang="zh-CN" sz="2000" dirty="0">
                <a:latin typeface="Comic Sans MS" panose="030F0702030302020204" pitchFamily="66" charset="0"/>
                <a:hlinkClick r:id="rId3"/>
              </a:rPr>
              <a:t>Curry-Howard-</a:t>
            </a:r>
            <a:r>
              <a:rPr lang="en-US" altLang="zh-CN" sz="2000" dirty="0" err="1">
                <a:latin typeface="Comic Sans MS" panose="030F0702030302020204" pitchFamily="66" charset="0"/>
                <a:hlinkClick r:id="rId3"/>
              </a:rPr>
              <a:t>Lambek</a:t>
            </a:r>
            <a:r>
              <a:rPr lang="en-US" altLang="zh-CN" sz="2000" dirty="0">
                <a:latin typeface="Comic Sans MS" panose="030F0702030302020204" pitchFamily="66" charset="0"/>
                <a:hlinkClick r:id="rId3"/>
              </a:rPr>
              <a:t> Isomorphism</a:t>
            </a:r>
            <a:endParaRPr lang="en-US" altLang="zh-CN" sz="2000" dirty="0">
              <a:latin typeface="Comic Sans MS" panose="030F0702030302020204" pitchFamily="66" charset="0"/>
            </a:endParaRPr>
          </a:p>
          <a:p>
            <a:pPr>
              <a:spcBef>
                <a:spcPct val="100000"/>
              </a:spcBef>
            </a:pPr>
            <a:r>
              <a:rPr lang="en-US" altLang="zh-CN" sz="2400" dirty="0">
                <a:latin typeface="Comic Sans MS" panose="030F0702030302020204" pitchFamily="66" charset="0"/>
              </a:rPr>
              <a:t>Complexity comes from composing simple things</a:t>
            </a:r>
            <a:endParaRPr lang="en-US" altLang="zh-CN" sz="2400" dirty="0">
              <a:solidFill>
                <a:srgbClr val="FF0000"/>
              </a:solidFill>
              <a:latin typeface="Comic Sans MS" panose="030F0702030302020204" pitchFamily="66" charset="0"/>
            </a:endParaRPr>
          </a:p>
          <a:p>
            <a:pPr lvl="1">
              <a:spcBef>
                <a:spcPct val="100000"/>
              </a:spcBef>
            </a:pPr>
            <a:r>
              <a:rPr lang="en-US" altLang="zh-CN" sz="2000" dirty="0">
                <a:latin typeface="Comic Sans MS" panose="030F0702030302020204" pitchFamily="66" charset="0"/>
              </a:rPr>
              <a:t>There are total of 6 different 2 inputs/1 output logic gates (NAND/NOR …) that are considered to be “Universal Components”</a:t>
            </a:r>
          </a:p>
          <a:p>
            <a:pPr lvl="1">
              <a:spcBef>
                <a:spcPct val="100000"/>
              </a:spcBef>
            </a:pPr>
            <a:r>
              <a:rPr lang="en-US" altLang="zh-CN" sz="2000" dirty="0">
                <a:latin typeface="Comic Sans MS" panose="030F0702030302020204" pitchFamily="66" charset="0"/>
              </a:rPr>
              <a:t>You should be watching Nand2Tetris and Computational Structure’s first week video</a:t>
            </a:r>
            <a:endParaRPr lang="en-US" altLang="zh-CN" sz="2000" dirty="0">
              <a:solidFill>
                <a:srgbClr val="FF0000"/>
              </a:solidFill>
              <a:latin typeface="Comic Sans MS" panose="030F0702030302020204" pitchFamily="66" charset="0"/>
            </a:endParaRPr>
          </a:p>
          <a:p>
            <a:pPr lvl="1">
              <a:spcBef>
                <a:spcPct val="100000"/>
              </a:spcBef>
            </a:pPr>
            <a:r>
              <a:rPr lang="en-US" altLang="zh-CN" sz="2000" dirty="0">
                <a:latin typeface="Comic Sans MS" panose="030F0702030302020204" pitchFamily="66" charset="0"/>
              </a:rPr>
              <a:t>Learn the whole stack by building a </a:t>
            </a:r>
            <a:r>
              <a:rPr lang="en-US" altLang="zh-CN" sz="2000" dirty="0">
                <a:solidFill>
                  <a:srgbClr val="FF0000"/>
                </a:solidFill>
                <a:latin typeface="Comic Sans MS" panose="030F0702030302020204" pitchFamily="66" charset="0"/>
              </a:rPr>
              <a:t>Blockchain-recorded Go game</a:t>
            </a:r>
          </a:p>
        </p:txBody>
      </p:sp>
    </p:spTree>
    <p:extLst>
      <p:ext uri="{BB962C8B-B14F-4D97-AF65-F5344CB8AC3E}">
        <p14:creationId xmlns:p14="http://schemas.microsoft.com/office/powerpoint/2010/main" val="254135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016000" y="403949"/>
            <a:ext cx="11176000" cy="584775"/>
          </a:xfrm>
          <a:prstGeom prst="rect">
            <a:avLst/>
          </a:prstGeom>
          <a:noFill/>
        </p:spPr>
        <p:txBody>
          <a:bodyPr wrap="square" rtlCol="0">
            <a:spAutoFit/>
          </a:bodyPr>
          <a:lstStyle/>
          <a:p>
            <a:pPr marL="0" lvl="1"/>
            <a:r>
              <a:rPr lang="en-US" altLang="zh-CN" sz="3200" kern="0" dirty="0">
                <a:solidFill>
                  <a:srgbClr val="3A3A3A"/>
                </a:solidFill>
                <a:latin typeface="Arial" panose="020B0604020202020204" pitchFamily="34" charset="0"/>
                <a:ea typeface="黑体" panose="02010609060101010101" pitchFamily="49" charset="-122"/>
              </a:rPr>
              <a:t>Main Ideas on Week 2 Project</a:t>
            </a:r>
            <a:endParaRPr lang="zh-CN" altLang="en-US" kern="0" dirty="0">
              <a:solidFill>
                <a:srgbClr val="3A3A3A"/>
              </a:solidFill>
              <a:latin typeface="黑体" panose="02010609060101010101" pitchFamily="49" charset="-122"/>
              <a:ea typeface="黑体" panose="02010609060101010101" pitchFamily="49" charset="-122"/>
            </a:endParaRPr>
          </a:p>
        </p:txBody>
      </p:sp>
      <p:sp>
        <p:nvSpPr>
          <p:cNvPr id="6" name="Rectangle 3">
            <a:extLst>
              <a:ext uri="{FF2B5EF4-FFF2-40B4-BE49-F238E27FC236}">
                <a16:creationId xmlns:a16="http://schemas.microsoft.com/office/drawing/2014/main" id="{516D95CB-1E28-7146-8408-FE4145E6BB21}"/>
              </a:ext>
            </a:extLst>
          </p:cNvPr>
          <p:cNvSpPr txBox="1">
            <a:spLocks noChangeArrowheads="1"/>
          </p:cNvSpPr>
          <p:nvPr/>
        </p:nvSpPr>
        <p:spPr>
          <a:xfrm>
            <a:off x="609600" y="1600201"/>
            <a:ext cx="10972800" cy="4525963"/>
          </a:xfrm>
          <a:prstGeom prst="rect">
            <a:avLst/>
          </a:prstGeom>
        </p:spPr>
        <p:txBody>
          <a:bodyPr>
            <a:normAutofit fontScale="92500"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spcBef>
                <a:spcPct val="100000"/>
              </a:spcBef>
            </a:pPr>
            <a:r>
              <a:rPr lang="en-US" altLang="x-none" dirty="0"/>
              <a:t>Hack Computer uses a 16 bit Architecture (1 bit for Sign)</a:t>
            </a:r>
          </a:p>
          <a:p>
            <a:pPr lvl="1">
              <a:spcBef>
                <a:spcPct val="100000"/>
              </a:spcBef>
            </a:pPr>
            <a:r>
              <a:rPr lang="en-US" altLang="x-none" dirty="0"/>
              <a:t>Number ranges from  (- 32768 to 32768)</a:t>
            </a:r>
          </a:p>
          <a:p>
            <a:pPr>
              <a:spcBef>
                <a:spcPct val="100000"/>
              </a:spcBef>
            </a:pPr>
            <a:r>
              <a:rPr lang="en-US" altLang="x-none" dirty="0"/>
              <a:t>Subtraction is accomplished through adding “complement value”</a:t>
            </a:r>
          </a:p>
          <a:p>
            <a:pPr>
              <a:spcBef>
                <a:spcPct val="100000"/>
              </a:spcBef>
            </a:pPr>
            <a:r>
              <a:rPr lang="en-US" altLang="x-none" dirty="0"/>
              <a:t>A Full Adder is composed of two Half Adders (Carry bit)</a:t>
            </a:r>
          </a:p>
          <a:p>
            <a:pPr>
              <a:spcBef>
                <a:spcPct val="100000"/>
              </a:spcBef>
            </a:pPr>
            <a:r>
              <a:rPr lang="en-US" altLang="x-none" dirty="0"/>
              <a:t>ALU is purely combinatorial, no memory</a:t>
            </a:r>
          </a:p>
        </p:txBody>
      </p:sp>
      <p:graphicFrame>
        <p:nvGraphicFramePr>
          <p:cNvPr id="7" name="Object 10">
            <a:extLst>
              <a:ext uri="{FF2B5EF4-FFF2-40B4-BE49-F238E27FC236}">
                <a16:creationId xmlns:a16="http://schemas.microsoft.com/office/drawing/2014/main" id="{E3EE1E89-27F0-144A-BB80-C9ED56962C9E}"/>
              </a:ext>
            </a:extLst>
          </p:cNvPr>
          <p:cNvGraphicFramePr>
            <a:graphicFrameLocks noChangeAspect="1"/>
          </p:cNvGraphicFramePr>
          <p:nvPr>
            <p:extLst>
              <p:ext uri="{D42A27DB-BD31-4B8C-83A1-F6EECF244321}">
                <p14:modId xmlns:p14="http://schemas.microsoft.com/office/powerpoint/2010/main" val="511383802"/>
              </p:ext>
            </p:extLst>
          </p:nvPr>
        </p:nvGraphicFramePr>
        <p:xfrm>
          <a:off x="7932715" y="5033250"/>
          <a:ext cx="2279073" cy="1608757"/>
        </p:xfrm>
        <a:graphic>
          <a:graphicData uri="http://schemas.openxmlformats.org/presentationml/2006/ole">
            <mc:AlternateContent xmlns:mc="http://schemas.openxmlformats.org/markup-compatibility/2006">
              <mc:Choice xmlns:v="urn:schemas-microsoft-com:vml" Requires="v">
                <p:oleObj spid="_x0000_s15388" r:id="rId4" imgW="5448300" imgH="4381500" progId="Visio.Drawing.6">
                  <p:embed/>
                </p:oleObj>
              </mc:Choice>
              <mc:Fallback>
                <p:oleObj r:id="rId4" imgW="5448300" imgH="4381500" progId="Visio.Drawing.6">
                  <p:embed/>
                  <p:pic>
                    <p:nvPicPr>
                      <p:cNvPr id="213002" name="Object 10"/>
                      <p:cNvPicPr>
                        <a:picLocks noChangeAspect="1" noChangeArrowheads="1"/>
                      </p:cNvPicPr>
                      <p:nvPr/>
                    </p:nvPicPr>
                    <p:blipFill>
                      <a:blip r:embed="rId5">
                        <a:extLst>
                          <a:ext uri="{28A0092B-C50C-407E-A947-70E740481C1C}">
                            <a14:useLocalDpi xmlns:a14="http://schemas.microsoft.com/office/drawing/2010/main" val="0"/>
                          </a:ext>
                        </a:extLst>
                      </a:blip>
                      <a:srcRect l="-862" t="20767" r="11543" b="818"/>
                      <a:stretch>
                        <a:fillRect/>
                      </a:stretch>
                    </p:blipFill>
                    <p:spPr bwMode="auto">
                      <a:xfrm>
                        <a:off x="7932715" y="5033250"/>
                        <a:ext cx="2279073" cy="1608757"/>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561680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x-none" dirty="0"/>
              <a:t>Counting systems</a:t>
            </a:r>
          </a:p>
        </p:txBody>
      </p:sp>
      <p:grpSp>
        <p:nvGrpSpPr>
          <p:cNvPr id="3075" name="Group 26"/>
          <p:cNvGrpSpPr>
            <a:grpSpLocks/>
          </p:cNvGrpSpPr>
          <p:nvPr/>
        </p:nvGrpSpPr>
        <p:grpSpPr bwMode="auto">
          <a:xfrm>
            <a:off x="3544750" y="1420054"/>
            <a:ext cx="5029200" cy="5173662"/>
            <a:chOff x="1104" y="720"/>
            <a:chExt cx="3168" cy="3259"/>
          </a:xfrm>
        </p:grpSpPr>
        <p:sp>
          <p:nvSpPr>
            <p:cNvPr id="3076" name="Rectangle 4"/>
            <p:cNvSpPr>
              <a:spLocks noChangeArrowheads="1"/>
            </p:cNvSpPr>
            <p:nvPr/>
          </p:nvSpPr>
          <p:spPr bwMode="auto">
            <a:xfrm>
              <a:off x="1104" y="720"/>
              <a:ext cx="3168" cy="3259"/>
            </a:xfrm>
            <a:prstGeom prst="rect">
              <a:avLst/>
            </a:prstGeom>
            <a:solidFill>
              <a:srgbClr val="D9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966788" algn="l"/>
                  <a:tab pos="1668463" algn="l"/>
                  <a:tab pos="2427288" algn="l"/>
                  <a:tab pos="3614738" algn="l"/>
                </a:tabLst>
                <a:defRPr sz="2400">
                  <a:solidFill>
                    <a:schemeClr val="tx1"/>
                  </a:solidFill>
                  <a:latin typeface="Arial" charset="0"/>
                </a:defRPr>
              </a:lvl1pPr>
              <a:lvl2pPr marL="742950" indent="-285750">
                <a:tabLst>
                  <a:tab pos="966788" algn="l"/>
                  <a:tab pos="1668463" algn="l"/>
                  <a:tab pos="2427288" algn="l"/>
                  <a:tab pos="3614738" algn="l"/>
                </a:tabLst>
                <a:defRPr sz="2400">
                  <a:solidFill>
                    <a:schemeClr val="tx1"/>
                  </a:solidFill>
                  <a:latin typeface="Arial" charset="0"/>
                </a:defRPr>
              </a:lvl2pPr>
              <a:lvl3pPr marL="1143000" indent="-228600">
                <a:tabLst>
                  <a:tab pos="966788" algn="l"/>
                  <a:tab pos="1668463" algn="l"/>
                  <a:tab pos="2427288" algn="l"/>
                  <a:tab pos="3614738" algn="l"/>
                </a:tabLst>
                <a:defRPr sz="2400">
                  <a:solidFill>
                    <a:schemeClr val="tx1"/>
                  </a:solidFill>
                  <a:latin typeface="Arial" charset="0"/>
                </a:defRPr>
              </a:lvl3pPr>
              <a:lvl4pPr marL="1600200" indent="-228600">
                <a:tabLst>
                  <a:tab pos="966788" algn="l"/>
                  <a:tab pos="1668463" algn="l"/>
                  <a:tab pos="2427288" algn="l"/>
                  <a:tab pos="3614738" algn="l"/>
                </a:tabLst>
                <a:defRPr sz="2400">
                  <a:solidFill>
                    <a:schemeClr val="tx1"/>
                  </a:solidFill>
                  <a:latin typeface="Arial" charset="0"/>
                </a:defRPr>
              </a:lvl4pPr>
              <a:lvl5pPr marL="2057400" indent="-228600">
                <a:tabLst>
                  <a:tab pos="966788" algn="l"/>
                  <a:tab pos="1668463" algn="l"/>
                  <a:tab pos="2427288" algn="l"/>
                  <a:tab pos="3614738" algn="l"/>
                </a:tabLst>
                <a:defRPr sz="2400">
                  <a:solidFill>
                    <a:schemeClr val="tx1"/>
                  </a:solidFill>
                  <a:latin typeface="Arial" charset="0"/>
                </a:defRPr>
              </a:lvl5pPr>
              <a:lvl6pPr marL="25146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6pPr>
              <a:lvl7pPr marL="29718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7pPr>
              <a:lvl8pPr marL="34290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8pPr>
              <a:lvl9pPr marL="38862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9pPr>
            </a:lstStyle>
            <a:p>
              <a:pPr eaLnBrk="0" fontAlgn="base" hangingPunct="0">
                <a:spcBef>
                  <a:spcPct val="80000"/>
                </a:spcBef>
                <a:spcAft>
                  <a:spcPct val="0"/>
                </a:spcAft>
              </a:pPr>
              <a:r>
                <a:rPr lang="en-US" altLang="x-none" sz="1600" dirty="0">
                  <a:solidFill>
                    <a:srgbClr val="000000"/>
                  </a:solidFill>
                  <a:latin typeface="Arial Unicode MS" charset="0"/>
                  <a:ea typeface="Arial Unicode MS" charset="0"/>
                </a:rPr>
                <a:t>	 </a:t>
              </a:r>
              <a:r>
                <a:rPr lang="en-US" altLang="x-none" sz="1600" b="1" dirty="0">
                  <a:solidFill>
                    <a:srgbClr val="000000"/>
                  </a:solidFill>
                  <a:latin typeface="Arial Unicode MS" charset="0"/>
                  <a:ea typeface="Arial Unicode MS" charset="0"/>
                </a:rPr>
                <a:t>quantity    decimal    binary    3-bit register                  </a:t>
              </a:r>
              <a:r>
                <a:rPr lang="en-US" altLang="x-none" sz="1600" dirty="0">
                  <a:solidFill>
                    <a:srgbClr val="000000"/>
                  </a:solidFill>
                  <a:latin typeface="Arial Unicode MS" charset="0"/>
                  <a:ea typeface="Arial Unicode MS" charset="0"/>
                </a:rPr>
                <a:t>  </a:t>
              </a:r>
            </a:p>
            <a:p>
              <a:pPr eaLnBrk="0" fontAlgn="base" hangingPunct="0">
                <a:spcBef>
                  <a:spcPct val="80000"/>
                </a:spcBef>
                <a:spcAft>
                  <a:spcPct val="0"/>
                </a:spcAft>
              </a:pPr>
              <a:r>
                <a:rPr lang="en-US" altLang="x-none" sz="1600" dirty="0">
                  <a:solidFill>
                    <a:srgbClr val="000000"/>
                  </a:solidFill>
                  <a:latin typeface="Arial Unicode MS" charset="0"/>
                  <a:ea typeface="Arial Unicode MS" charset="0"/>
                </a:rPr>
                <a:t>                                      0  	             0	   000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1	             1	   001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2	           10	   010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3	           11	   011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4	         100	   100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5	         101	   101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6	         110	   110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7	         111	   111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8	       1000	   overflow</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9	       1001	   overflow</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a:t>
              </a:r>
              <a:r>
                <a:rPr lang="en-US" altLang="x-none" sz="1600" dirty="0">
                  <a:solidFill>
                    <a:srgbClr val="000000"/>
                  </a:solidFill>
                  <a:latin typeface="Arial Unicode MS" charset="0"/>
                  <a:ea typeface="Arial Unicode MS" charset="0"/>
                  <a:sym typeface="Wingdings 2" charset="2"/>
                </a:rPr>
                <a:t>     10	       1010	   overflow</a:t>
              </a:r>
              <a:endParaRPr lang="en-US" altLang="x-none" sz="1600" dirty="0">
                <a:solidFill>
                  <a:srgbClr val="000000"/>
                </a:solidFill>
                <a:latin typeface="Times New Roman" charset="0"/>
                <a:ea typeface="Arial Unicode MS" charset="0"/>
                <a:sym typeface="Wingdings 2" charset="2"/>
              </a:endParaRPr>
            </a:p>
          </p:txBody>
        </p:sp>
        <p:sp>
          <p:nvSpPr>
            <p:cNvPr id="3077" name="Line 21"/>
            <p:cNvSpPr>
              <a:spLocks noChangeShapeType="1"/>
            </p:cNvSpPr>
            <p:nvPr/>
          </p:nvSpPr>
          <p:spPr bwMode="auto">
            <a:xfrm>
              <a:off x="2352" y="720"/>
              <a:ext cx="0" cy="3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sp>
          <p:nvSpPr>
            <p:cNvPr id="3078" name="Line 23"/>
            <p:cNvSpPr>
              <a:spLocks noChangeShapeType="1"/>
            </p:cNvSpPr>
            <p:nvPr/>
          </p:nvSpPr>
          <p:spPr bwMode="auto">
            <a:xfrm>
              <a:off x="2880" y="720"/>
              <a:ext cx="0" cy="3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sp>
          <p:nvSpPr>
            <p:cNvPr id="3079" name="Line 24"/>
            <p:cNvSpPr>
              <a:spLocks noChangeShapeType="1"/>
            </p:cNvSpPr>
            <p:nvPr/>
          </p:nvSpPr>
          <p:spPr bwMode="auto">
            <a:xfrm>
              <a:off x="3408" y="720"/>
              <a:ext cx="0" cy="3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sp>
          <p:nvSpPr>
            <p:cNvPr id="3080" name="Line 25"/>
            <p:cNvSpPr>
              <a:spLocks noChangeShapeType="1"/>
            </p:cNvSpPr>
            <p:nvPr/>
          </p:nvSpPr>
          <p:spPr bwMode="auto">
            <a:xfrm>
              <a:off x="1152" y="96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grpSp>
    </p:spTree>
    <p:extLst>
      <p:ext uri="{BB962C8B-B14F-4D97-AF65-F5344CB8AC3E}">
        <p14:creationId xmlns:p14="http://schemas.microsoft.com/office/powerpoint/2010/main" val="2429722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x-none" dirty="0"/>
              <a:t>Rationale</a:t>
            </a:r>
          </a:p>
        </p:txBody>
      </p:sp>
      <p:sp>
        <p:nvSpPr>
          <p:cNvPr id="4099" name="Rectangle 16" descr="Bouquet"/>
          <p:cNvSpPr>
            <a:spLocks noChangeArrowheads="1"/>
          </p:cNvSpPr>
          <p:nvPr/>
        </p:nvSpPr>
        <p:spPr bwMode="auto">
          <a:xfrm>
            <a:off x="1524000" y="2470151"/>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just" rtl="1"/>
            <a:r>
              <a:rPr lang="en-US" altLang="x-none" sz="1200">
                <a:solidFill>
                  <a:srgbClr val="000000"/>
                </a:solidFill>
                <a:latin typeface="Times New Roman" charset="0"/>
                <a:ea typeface="Arial Unicode MS" charset="0"/>
              </a:rPr>
              <a:t> </a:t>
            </a:r>
            <a:endParaRPr lang="en-US" altLang="x-none" sz="1200">
              <a:solidFill>
                <a:srgbClr val="000000"/>
              </a:solidFill>
              <a:latin typeface="Arial Unicode MS" charset="0"/>
              <a:ea typeface="Arial Unicode MS" charset="0"/>
            </a:endParaRPr>
          </a:p>
          <a:p>
            <a:pPr algn="l"/>
            <a:endParaRPr lang="en-US" altLang="x-none">
              <a:latin typeface="Times New Roman" charset="0"/>
            </a:endParaRPr>
          </a:p>
        </p:txBody>
      </p:sp>
      <p:graphicFrame>
        <p:nvGraphicFramePr>
          <p:cNvPr id="200719" name="Object 15"/>
          <p:cNvGraphicFramePr>
            <a:graphicFrameLocks noChangeAspect="1"/>
          </p:cNvGraphicFramePr>
          <p:nvPr/>
        </p:nvGraphicFramePr>
        <p:xfrm>
          <a:off x="2971800" y="2690813"/>
          <a:ext cx="6553200" cy="508000"/>
        </p:xfrm>
        <a:graphic>
          <a:graphicData uri="http://schemas.openxmlformats.org/presentationml/2006/ole">
            <mc:AlternateContent xmlns:mc="http://schemas.openxmlformats.org/markup-compatibility/2006">
              <mc:Choice xmlns:v="urn:schemas-microsoft-com:vml" Requires="v">
                <p:oleObj spid="_x0000_s9658" r:id="rId4" imgW="3060700" imgH="241300" progId="Equation.3">
                  <p:embed/>
                </p:oleObj>
              </mc:Choice>
              <mc:Fallback>
                <p:oleObj r:id="rId4" imgW="3060700" imgH="241300" progId="Equation.3">
                  <p:embed/>
                  <p:pic>
                    <p:nvPicPr>
                      <p:cNvPr id="200719"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690813"/>
                        <a:ext cx="6553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25" name="Object 21"/>
          <p:cNvGraphicFramePr>
            <a:graphicFrameLocks noChangeAspect="1"/>
          </p:cNvGraphicFramePr>
          <p:nvPr/>
        </p:nvGraphicFramePr>
        <p:xfrm>
          <a:off x="3505200" y="3910014"/>
          <a:ext cx="4419600" cy="1271587"/>
        </p:xfrm>
        <a:graphic>
          <a:graphicData uri="http://schemas.openxmlformats.org/presentationml/2006/ole">
            <mc:AlternateContent xmlns:mc="http://schemas.openxmlformats.org/markup-compatibility/2006">
              <mc:Choice xmlns:v="urn:schemas-microsoft-com:vml" Requires="v">
                <p:oleObj spid="_x0000_s9659" r:id="rId6" imgW="1485900" imgH="431800" progId="Equation.3">
                  <p:embed/>
                </p:oleObj>
              </mc:Choice>
              <mc:Fallback>
                <p:oleObj r:id="rId6" imgW="1485900" imgH="431800" progId="Equation.3">
                  <p:embed/>
                  <p:pic>
                    <p:nvPicPr>
                      <p:cNvPr id="200725"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3910014"/>
                        <a:ext cx="4419600"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27" name="Object 23"/>
          <p:cNvGraphicFramePr>
            <a:graphicFrameLocks noChangeAspect="1"/>
          </p:cNvGraphicFramePr>
          <p:nvPr/>
        </p:nvGraphicFramePr>
        <p:xfrm>
          <a:off x="3094039" y="1397000"/>
          <a:ext cx="6308725" cy="508000"/>
        </p:xfrm>
        <a:graphic>
          <a:graphicData uri="http://schemas.openxmlformats.org/presentationml/2006/ole">
            <mc:AlternateContent xmlns:mc="http://schemas.openxmlformats.org/markup-compatibility/2006">
              <mc:Choice xmlns:v="urn:schemas-microsoft-com:vml" Requires="v">
                <p:oleObj spid="_x0000_s9660" name="Equation" r:id="rId8" imgW="2946400" imgH="241300" progId="Equation.3">
                  <p:embed/>
                </p:oleObj>
              </mc:Choice>
              <mc:Fallback>
                <p:oleObj name="Equation" r:id="rId8" imgW="2946400" imgH="241300" progId="Equation.3">
                  <p:embed/>
                  <p:pic>
                    <p:nvPicPr>
                      <p:cNvPr id="200727"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4039" y="1397000"/>
                        <a:ext cx="63087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70616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a:grpSpLocks/>
          </p:cNvGrpSpPr>
          <p:nvPr/>
        </p:nvGrpSpPr>
        <p:grpSpPr bwMode="auto">
          <a:xfrm>
            <a:off x="3657600" y="4038600"/>
            <a:ext cx="5029200" cy="457200"/>
            <a:chOff x="1344" y="2544"/>
            <a:chExt cx="3168" cy="288"/>
          </a:xfrm>
        </p:grpSpPr>
        <p:sp>
          <p:nvSpPr>
            <p:cNvPr id="5138" name="Rectangle 9"/>
            <p:cNvSpPr>
              <a:spLocks noChangeArrowheads="1"/>
            </p:cNvSpPr>
            <p:nvPr/>
          </p:nvSpPr>
          <p:spPr bwMode="auto">
            <a:xfrm>
              <a:off x="1344" y="2544"/>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sz="2000">
                  <a:latin typeface="Comic Sans MS" charset="0"/>
                </a:rPr>
                <a:t>no overflow</a:t>
              </a:r>
            </a:p>
          </p:txBody>
        </p:sp>
        <p:sp>
          <p:nvSpPr>
            <p:cNvPr id="5139" name="Rectangle 10"/>
            <p:cNvSpPr>
              <a:spLocks noChangeArrowheads="1"/>
            </p:cNvSpPr>
            <p:nvPr/>
          </p:nvSpPr>
          <p:spPr bwMode="auto">
            <a:xfrm>
              <a:off x="3744" y="2544"/>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sz="2000">
                  <a:latin typeface="Comic Sans MS" charset="0"/>
                </a:rPr>
                <a:t>overflow</a:t>
              </a:r>
            </a:p>
          </p:txBody>
        </p:sp>
      </p:grpSp>
      <p:sp>
        <p:nvSpPr>
          <p:cNvPr id="210955" name="Rectangle 11"/>
          <p:cNvSpPr>
            <a:spLocks noChangeArrowheads="1"/>
          </p:cNvSpPr>
          <p:nvPr/>
        </p:nvSpPr>
        <p:spPr bwMode="auto">
          <a:xfrm>
            <a:off x="2971800" y="5105400"/>
            <a:ext cx="6934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90000"/>
              </a:lnSpc>
              <a:spcBef>
                <a:spcPct val="60000"/>
              </a:spcBef>
              <a:buClr>
                <a:srgbClr val="006600"/>
              </a:buClr>
              <a:buSzPct val="100000"/>
              <a:buFont typeface="Wingdings" charset="2"/>
              <a:buChar char="n"/>
            </a:pPr>
            <a:r>
              <a:rPr lang="en-US" altLang="x-none" sz="1800">
                <a:latin typeface="Comic Sans MS" charset="0"/>
              </a:rPr>
              <a:t>Algorithm: exactly the same as in decimal addition</a:t>
            </a:r>
          </a:p>
          <a:p>
            <a:pPr algn="l">
              <a:lnSpc>
                <a:spcPct val="90000"/>
              </a:lnSpc>
              <a:spcBef>
                <a:spcPct val="60000"/>
              </a:spcBef>
              <a:buClr>
                <a:srgbClr val="006600"/>
              </a:buClr>
              <a:buSzPct val="100000"/>
              <a:buFont typeface="Wingdings" charset="2"/>
              <a:buChar char="n"/>
            </a:pPr>
            <a:r>
              <a:rPr lang="en-US" altLang="x-none" sz="1800">
                <a:latin typeface="Comic Sans MS" charset="0"/>
              </a:rPr>
              <a:t>Overflow (MSB carry) has to be dealt with.</a:t>
            </a:r>
          </a:p>
        </p:txBody>
      </p:sp>
      <p:sp>
        <p:nvSpPr>
          <p:cNvPr id="5124" name="Rectangle 12"/>
          <p:cNvSpPr>
            <a:spLocks noChangeArrowheads="1"/>
          </p:cNvSpPr>
          <p:nvPr/>
        </p:nvSpPr>
        <p:spPr bwMode="auto">
          <a:xfrm>
            <a:off x="1676400" y="76200"/>
            <a:ext cx="876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a:solidFill>
                  <a:srgbClr val="663300"/>
                </a:solidFill>
              </a:rPr>
              <a:t>Binary addition</a:t>
            </a:r>
          </a:p>
        </p:txBody>
      </p:sp>
      <p:sp>
        <p:nvSpPr>
          <p:cNvPr id="10245" name="Rectangle 13"/>
          <p:cNvSpPr>
            <a:spLocks noChangeArrowheads="1"/>
          </p:cNvSpPr>
          <p:nvPr/>
        </p:nvSpPr>
        <p:spPr bwMode="auto">
          <a:xfrm>
            <a:off x="2895600" y="1295400"/>
            <a:ext cx="693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90000"/>
              </a:lnSpc>
              <a:spcBef>
                <a:spcPct val="60000"/>
              </a:spcBef>
              <a:buClr>
                <a:srgbClr val="006600"/>
              </a:buClr>
              <a:buSzPct val="100000"/>
            </a:pPr>
            <a:r>
              <a:rPr lang="en-US" altLang="x-none" sz="1800">
                <a:latin typeface="Comic Sans MS" charset="0"/>
              </a:rPr>
              <a:t>Assuming a 4-bit system:</a:t>
            </a:r>
          </a:p>
        </p:txBody>
      </p:sp>
      <p:grpSp>
        <p:nvGrpSpPr>
          <p:cNvPr id="4" name="Group 3"/>
          <p:cNvGrpSpPr>
            <a:grpSpLocks/>
          </p:cNvGrpSpPr>
          <p:nvPr/>
        </p:nvGrpSpPr>
        <p:grpSpPr bwMode="auto">
          <a:xfrm>
            <a:off x="3505200" y="2209801"/>
            <a:ext cx="2057400" cy="1616075"/>
            <a:chOff x="1981200" y="2209800"/>
            <a:chExt cx="2057400" cy="1616075"/>
          </a:xfrm>
        </p:grpSpPr>
        <p:grpSp>
          <p:nvGrpSpPr>
            <p:cNvPr id="5133" name="Group 18"/>
            <p:cNvGrpSpPr>
              <a:grpSpLocks/>
            </p:cNvGrpSpPr>
            <p:nvPr/>
          </p:nvGrpSpPr>
          <p:grpSpPr bwMode="auto">
            <a:xfrm>
              <a:off x="1981200" y="2209800"/>
              <a:ext cx="1905000" cy="1616075"/>
              <a:chOff x="1248" y="1392"/>
              <a:chExt cx="1200" cy="1018"/>
            </a:xfrm>
          </p:grpSpPr>
          <p:sp>
            <p:nvSpPr>
              <p:cNvPr id="5135" name="Line 7"/>
              <p:cNvSpPr>
                <a:spLocks noChangeShapeType="1"/>
              </p:cNvSpPr>
              <p:nvPr/>
            </p:nvSpPr>
            <p:spPr bwMode="auto">
              <a:xfrm>
                <a:off x="1248" y="2064"/>
                <a:ext cx="105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136" name="Rectangle 8" descr="Bouquet"/>
              <p:cNvSpPr>
                <a:spLocks noChangeArrowheads="1"/>
              </p:cNvSpPr>
              <p:nvPr/>
            </p:nvSpPr>
            <p:spPr bwMode="auto">
              <a:xfrm>
                <a:off x="1248" y="1392"/>
                <a:ext cx="1200"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285875" algn="l"/>
                    <a:tab pos="2076450" algn="l"/>
                    <a:tab pos="3371850" algn="l"/>
                  </a:tabLst>
                  <a:defRPr sz="2400">
                    <a:solidFill>
                      <a:schemeClr val="tx1"/>
                    </a:solidFill>
                    <a:latin typeface="Arial" charset="0"/>
                  </a:defRPr>
                </a:lvl1pPr>
                <a:lvl2pPr marL="742950" indent="-285750">
                  <a:tabLst>
                    <a:tab pos="1285875" algn="l"/>
                    <a:tab pos="2076450" algn="l"/>
                    <a:tab pos="3371850" algn="l"/>
                  </a:tabLst>
                  <a:defRPr sz="2400">
                    <a:solidFill>
                      <a:schemeClr val="tx1"/>
                    </a:solidFill>
                    <a:latin typeface="Arial" charset="0"/>
                  </a:defRPr>
                </a:lvl2pPr>
                <a:lvl3pPr marL="1143000" indent="-228600">
                  <a:tabLst>
                    <a:tab pos="1285875" algn="l"/>
                    <a:tab pos="2076450" algn="l"/>
                    <a:tab pos="3371850" algn="l"/>
                  </a:tabLst>
                  <a:defRPr sz="2400">
                    <a:solidFill>
                      <a:schemeClr val="tx1"/>
                    </a:solidFill>
                    <a:latin typeface="Arial" charset="0"/>
                  </a:defRPr>
                </a:lvl3pPr>
                <a:lvl4pPr marL="1600200" indent="-228600">
                  <a:tabLst>
                    <a:tab pos="1285875" algn="l"/>
                    <a:tab pos="2076450" algn="l"/>
                    <a:tab pos="3371850" algn="l"/>
                  </a:tabLst>
                  <a:defRPr sz="2400">
                    <a:solidFill>
                      <a:schemeClr val="tx1"/>
                    </a:solidFill>
                    <a:latin typeface="Arial" charset="0"/>
                  </a:defRPr>
                </a:lvl4pPr>
                <a:lvl5pPr marL="2057400" indent="-228600">
                  <a:tabLst>
                    <a:tab pos="1285875" algn="l"/>
                    <a:tab pos="2076450" algn="l"/>
                    <a:tab pos="3371850" algn="l"/>
                  </a:tabLst>
                  <a:defRPr sz="2400">
                    <a:solidFill>
                      <a:schemeClr val="tx1"/>
                    </a:solidFill>
                    <a:latin typeface="Arial" charset="0"/>
                  </a:defRPr>
                </a:lvl5pPr>
                <a:lvl6pPr marL="25146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6pPr>
                <a:lvl7pPr marL="29718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7pPr>
                <a:lvl8pPr marL="34290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8pPr>
                <a:lvl9pPr marL="38862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9pPr>
              </a:lstStyle>
              <a:p>
                <a:pPr algn="l"/>
                <a:r>
                  <a:rPr lang="en-US" altLang="x-none" sz="2000">
                    <a:solidFill>
                      <a:srgbClr val="990033"/>
                    </a:solidFill>
                    <a:ea typeface="Arial" charset="0"/>
                    <a:cs typeface="Arial" charset="0"/>
                  </a:rPr>
                  <a:t>0   0   0   1</a:t>
                </a:r>
              </a:p>
              <a:p>
                <a:pPr algn="l"/>
                <a:r>
                  <a:rPr lang="en-US" altLang="x-none" sz="2000">
                    <a:solidFill>
                      <a:srgbClr val="000000"/>
                    </a:solidFill>
                    <a:ea typeface="Arial" charset="0"/>
                    <a:cs typeface="Arial" charset="0"/>
                  </a:rPr>
                  <a:t>     1   0   0   1</a:t>
                </a:r>
              </a:p>
              <a:p>
                <a:pPr algn="l"/>
                <a:r>
                  <a:rPr lang="en-US" altLang="x-none" sz="2000">
                    <a:solidFill>
                      <a:srgbClr val="000000"/>
                    </a:solidFill>
                    <a:ea typeface="Arial" charset="0"/>
                    <a:cs typeface="Arial" charset="0"/>
                  </a:rPr>
                  <a:t>     0   1   0   1</a:t>
                </a:r>
              </a:p>
              <a:p>
                <a:pPr algn="l"/>
                <a:endParaRPr lang="en-US" altLang="x-none" sz="2000">
                  <a:solidFill>
                    <a:srgbClr val="000000"/>
                  </a:solidFill>
                  <a:ea typeface="Arial" charset="0"/>
                  <a:cs typeface="Arial" charset="0"/>
                </a:endParaRPr>
              </a:p>
              <a:p>
                <a:pPr algn="l"/>
                <a:r>
                  <a:rPr lang="en-US" altLang="x-none" sz="2000">
                    <a:solidFill>
                      <a:srgbClr val="990033"/>
                    </a:solidFill>
                    <a:ea typeface="Arial" charset="0"/>
                    <a:cs typeface="Arial" charset="0"/>
                  </a:rPr>
                  <a:t>0</a:t>
                </a:r>
                <a:r>
                  <a:rPr lang="en-US" altLang="x-none" sz="2000">
                    <a:solidFill>
                      <a:srgbClr val="000000"/>
                    </a:solidFill>
                    <a:ea typeface="Arial" charset="0"/>
                    <a:cs typeface="Arial" charset="0"/>
                  </a:rPr>
                  <a:t>   1   1   1   0</a:t>
                </a:r>
              </a:p>
            </p:txBody>
          </p:sp>
          <p:sp>
            <p:nvSpPr>
              <p:cNvPr id="5137" name="Line 15"/>
              <p:cNvSpPr>
                <a:spLocks noChangeShapeType="1"/>
              </p:cNvSpPr>
              <p:nvPr/>
            </p:nvSpPr>
            <p:spPr bwMode="auto">
              <a:xfrm>
                <a:off x="1248" y="1584"/>
                <a:ext cx="1056" cy="0"/>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5134" name="Text Box 10"/>
            <p:cNvSpPr txBox="1">
              <a:spLocks noChangeArrowheads="1"/>
            </p:cNvSpPr>
            <p:nvPr/>
          </p:nvSpPr>
          <p:spPr bwMode="auto">
            <a:xfrm>
              <a:off x="3581400" y="2587624"/>
              <a:ext cx="457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rtl="1"/>
              <a:r>
                <a:rPr lang="en-US" altLang="x-none" b="1">
                  <a:solidFill>
                    <a:srgbClr val="000000"/>
                  </a:solidFill>
                  <a:latin typeface="Arial Unicode MS" charset="0"/>
                  <a:ea typeface="Arial Unicode MS" charset="0"/>
                </a:rPr>
                <a:t>+</a:t>
              </a:r>
              <a:endParaRPr lang="he-IL" altLang="x-none">
                <a:solidFill>
                  <a:srgbClr val="000000"/>
                </a:solidFill>
                <a:latin typeface="Arial Unicode MS" charset="0"/>
                <a:ea typeface="Arial Unicode MS" charset="0"/>
              </a:endParaRPr>
            </a:p>
            <a:p>
              <a:pPr algn="l"/>
              <a:endParaRPr lang="he-IL" altLang="x-none">
                <a:latin typeface="Times New Roman" charset="0"/>
              </a:endParaRPr>
            </a:p>
          </p:txBody>
        </p:sp>
      </p:grpSp>
      <p:grpSp>
        <p:nvGrpSpPr>
          <p:cNvPr id="5" name="Group 4"/>
          <p:cNvGrpSpPr>
            <a:grpSpLocks/>
          </p:cNvGrpSpPr>
          <p:nvPr/>
        </p:nvGrpSpPr>
        <p:grpSpPr bwMode="auto">
          <a:xfrm>
            <a:off x="7086600" y="2209801"/>
            <a:ext cx="1981200" cy="1616075"/>
            <a:chOff x="5562600" y="2209800"/>
            <a:chExt cx="1981200" cy="1616075"/>
          </a:xfrm>
        </p:grpSpPr>
        <p:grpSp>
          <p:nvGrpSpPr>
            <p:cNvPr id="5128" name="Group 17"/>
            <p:cNvGrpSpPr>
              <a:grpSpLocks/>
            </p:cNvGrpSpPr>
            <p:nvPr/>
          </p:nvGrpSpPr>
          <p:grpSpPr bwMode="auto">
            <a:xfrm>
              <a:off x="5562600" y="2209800"/>
              <a:ext cx="1905000" cy="1616075"/>
              <a:chOff x="3504" y="1392"/>
              <a:chExt cx="1200" cy="1018"/>
            </a:xfrm>
          </p:grpSpPr>
          <p:sp>
            <p:nvSpPr>
              <p:cNvPr id="5130" name="Line 5"/>
              <p:cNvSpPr>
                <a:spLocks noChangeShapeType="1"/>
              </p:cNvSpPr>
              <p:nvPr/>
            </p:nvSpPr>
            <p:spPr bwMode="auto">
              <a:xfrm>
                <a:off x="3552" y="2064"/>
                <a:ext cx="105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131" name="Rectangle 6" descr="Bouquet"/>
              <p:cNvSpPr>
                <a:spLocks noChangeArrowheads="1"/>
              </p:cNvSpPr>
              <p:nvPr/>
            </p:nvSpPr>
            <p:spPr bwMode="auto">
              <a:xfrm>
                <a:off x="3504" y="1392"/>
                <a:ext cx="1200"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285875" algn="l"/>
                    <a:tab pos="2076450" algn="l"/>
                    <a:tab pos="3371850" algn="l"/>
                  </a:tabLst>
                  <a:defRPr sz="2400">
                    <a:solidFill>
                      <a:schemeClr val="tx1"/>
                    </a:solidFill>
                    <a:latin typeface="Arial" charset="0"/>
                  </a:defRPr>
                </a:lvl1pPr>
                <a:lvl2pPr marL="742950" indent="-285750">
                  <a:tabLst>
                    <a:tab pos="1285875" algn="l"/>
                    <a:tab pos="2076450" algn="l"/>
                    <a:tab pos="3371850" algn="l"/>
                  </a:tabLst>
                  <a:defRPr sz="2400">
                    <a:solidFill>
                      <a:schemeClr val="tx1"/>
                    </a:solidFill>
                    <a:latin typeface="Arial" charset="0"/>
                  </a:defRPr>
                </a:lvl2pPr>
                <a:lvl3pPr marL="1143000" indent="-228600">
                  <a:tabLst>
                    <a:tab pos="1285875" algn="l"/>
                    <a:tab pos="2076450" algn="l"/>
                    <a:tab pos="3371850" algn="l"/>
                  </a:tabLst>
                  <a:defRPr sz="2400">
                    <a:solidFill>
                      <a:schemeClr val="tx1"/>
                    </a:solidFill>
                    <a:latin typeface="Arial" charset="0"/>
                  </a:defRPr>
                </a:lvl3pPr>
                <a:lvl4pPr marL="1600200" indent="-228600">
                  <a:tabLst>
                    <a:tab pos="1285875" algn="l"/>
                    <a:tab pos="2076450" algn="l"/>
                    <a:tab pos="3371850" algn="l"/>
                  </a:tabLst>
                  <a:defRPr sz="2400">
                    <a:solidFill>
                      <a:schemeClr val="tx1"/>
                    </a:solidFill>
                    <a:latin typeface="Arial" charset="0"/>
                  </a:defRPr>
                </a:lvl4pPr>
                <a:lvl5pPr marL="2057400" indent="-228600">
                  <a:tabLst>
                    <a:tab pos="1285875" algn="l"/>
                    <a:tab pos="2076450" algn="l"/>
                    <a:tab pos="3371850" algn="l"/>
                  </a:tabLst>
                  <a:defRPr sz="2400">
                    <a:solidFill>
                      <a:schemeClr val="tx1"/>
                    </a:solidFill>
                    <a:latin typeface="Arial" charset="0"/>
                  </a:defRPr>
                </a:lvl5pPr>
                <a:lvl6pPr marL="25146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6pPr>
                <a:lvl7pPr marL="29718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7pPr>
                <a:lvl8pPr marL="34290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8pPr>
                <a:lvl9pPr marL="38862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9pPr>
              </a:lstStyle>
              <a:p>
                <a:pPr algn="l"/>
                <a:r>
                  <a:rPr lang="en-US" altLang="x-none" sz="2000">
                    <a:solidFill>
                      <a:srgbClr val="990033"/>
                    </a:solidFill>
                    <a:ea typeface="Arial" charset="0"/>
                    <a:cs typeface="Arial" charset="0"/>
                  </a:rPr>
                  <a:t>1   1   1   1</a:t>
                </a:r>
              </a:p>
              <a:p>
                <a:pPr algn="l"/>
                <a:r>
                  <a:rPr lang="en-US" altLang="x-none" sz="2000">
                    <a:solidFill>
                      <a:srgbClr val="000000"/>
                    </a:solidFill>
                    <a:ea typeface="Arial" charset="0"/>
                    <a:cs typeface="Arial" charset="0"/>
                  </a:rPr>
                  <a:t>     1   0   1   1</a:t>
                </a:r>
              </a:p>
              <a:p>
                <a:pPr algn="l"/>
                <a:r>
                  <a:rPr lang="en-US" altLang="x-none" sz="2000">
                    <a:solidFill>
                      <a:srgbClr val="000000"/>
                    </a:solidFill>
                    <a:ea typeface="Arial" charset="0"/>
                    <a:cs typeface="Arial" charset="0"/>
                  </a:rPr>
                  <a:t>     0   1   1   1</a:t>
                </a:r>
              </a:p>
              <a:p>
                <a:pPr algn="l"/>
                <a:endParaRPr lang="en-US" altLang="x-none" sz="2000">
                  <a:solidFill>
                    <a:srgbClr val="000000"/>
                  </a:solidFill>
                  <a:ea typeface="Arial" charset="0"/>
                  <a:cs typeface="Arial" charset="0"/>
                </a:endParaRPr>
              </a:p>
              <a:p>
                <a:pPr algn="l"/>
                <a:r>
                  <a:rPr lang="en-US" altLang="x-none" sz="2000">
                    <a:solidFill>
                      <a:srgbClr val="990033"/>
                    </a:solidFill>
                    <a:ea typeface="Arial" charset="0"/>
                    <a:cs typeface="Arial" charset="0"/>
                  </a:rPr>
                  <a:t>1</a:t>
                </a:r>
                <a:r>
                  <a:rPr lang="en-US" altLang="x-none" sz="2000">
                    <a:solidFill>
                      <a:srgbClr val="000000"/>
                    </a:solidFill>
                    <a:ea typeface="Arial" charset="0"/>
                    <a:cs typeface="Arial" charset="0"/>
                  </a:rPr>
                  <a:t>   0   0   1   0</a:t>
                </a:r>
              </a:p>
            </p:txBody>
          </p:sp>
          <p:sp>
            <p:nvSpPr>
              <p:cNvPr id="5132" name="Line 14"/>
              <p:cNvSpPr>
                <a:spLocks noChangeShapeType="1"/>
              </p:cNvSpPr>
              <p:nvPr/>
            </p:nvSpPr>
            <p:spPr bwMode="auto">
              <a:xfrm>
                <a:off x="3552" y="1584"/>
                <a:ext cx="1056" cy="0"/>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5129" name="Text Box 10"/>
            <p:cNvSpPr txBox="1">
              <a:spLocks noChangeArrowheads="1"/>
            </p:cNvSpPr>
            <p:nvPr/>
          </p:nvSpPr>
          <p:spPr bwMode="auto">
            <a:xfrm>
              <a:off x="7086600" y="2590800"/>
              <a:ext cx="457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rtl="1"/>
              <a:r>
                <a:rPr lang="en-US" altLang="x-none" b="1">
                  <a:solidFill>
                    <a:srgbClr val="000000"/>
                  </a:solidFill>
                  <a:latin typeface="Arial Unicode MS" charset="0"/>
                  <a:ea typeface="Arial Unicode MS" charset="0"/>
                </a:rPr>
                <a:t>+</a:t>
              </a:r>
              <a:endParaRPr lang="he-IL" altLang="x-none">
                <a:solidFill>
                  <a:srgbClr val="000000"/>
                </a:solidFill>
                <a:latin typeface="Arial Unicode MS" charset="0"/>
                <a:ea typeface="Arial Unicode MS" charset="0"/>
              </a:endParaRPr>
            </a:p>
            <a:p>
              <a:pPr algn="l"/>
              <a:endParaRPr lang="he-IL" altLang="x-none">
                <a:latin typeface="Times New Roman" charset="0"/>
              </a:endParaRPr>
            </a:p>
          </p:txBody>
        </p:sp>
      </p:grpSp>
    </p:spTree>
    <p:extLst>
      <p:ext uri="{BB962C8B-B14F-4D97-AF65-F5344CB8AC3E}">
        <p14:creationId xmlns:p14="http://schemas.microsoft.com/office/powerpoint/2010/main" val="123924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p:txBody>
          <a:bodyPr/>
          <a:lstStyle/>
          <a:p>
            <a:r>
              <a:rPr lang="en-US" altLang="x-none" dirty="0"/>
              <a:t>Representing negative numbers </a:t>
            </a:r>
            <a:r>
              <a:rPr lang="en-US" altLang="x-none" sz="1600" dirty="0"/>
              <a:t>(4-bit system)</a:t>
            </a:r>
          </a:p>
        </p:txBody>
      </p:sp>
      <p:sp>
        <p:nvSpPr>
          <p:cNvPr id="205827" name="Rectangle 1027"/>
          <p:cNvSpPr>
            <a:spLocks noGrp="1" noChangeArrowheads="1"/>
          </p:cNvSpPr>
          <p:nvPr>
            <p:ph type="body" idx="1"/>
          </p:nvPr>
        </p:nvSpPr>
        <p:spPr>
          <a:xfrm>
            <a:off x="5410200" y="1417638"/>
            <a:ext cx="5029200" cy="2773362"/>
          </a:xfrm>
        </p:spPr>
        <p:txBody>
          <a:bodyPr/>
          <a:lstStyle/>
          <a:p>
            <a:pPr>
              <a:spcBef>
                <a:spcPct val="100000"/>
              </a:spcBef>
            </a:pPr>
            <a:r>
              <a:rPr lang="en-US" altLang="x-none" sz="1800" dirty="0">
                <a:ea typeface="Times New Roman" charset="0"/>
                <a:cs typeface="Times New Roman" charset="0"/>
              </a:rPr>
              <a:t>The codes of all positive numbers </a:t>
            </a:r>
            <a:br>
              <a:rPr lang="en-US" altLang="x-none" sz="1800" dirty="0">
                <a:ea typeface="Times New Roman" charset="0"/>
                <a:cs typeface="Times New Roman" charset="0"/>
              </a:rPr>
            </a:br>
            <a:r>
              <a:rPr lang="en-US" altLang="x-none" sz="1800" dirty="0">
                <a:ea typeface="Times New Roman" charset="0"/>
                <a:cs typeface="Times New Roman" charset="0"/>
              </a:rPr>
              <a:t>begin with a “0”</a:t>
            </a:r>
            <a:r>
              <a:rPr lang="en-US" altLang="x-none" sz="1800" dirty="0"/>
              <a:t> </a:t>
            </a:r>
          </a:p>
          <a:p>
            <a:pPr>
              <a:spcBef>
                <a:spcPct val="100000"/>
              </a:spcBef>
            </a:pPr>
            <a:r>
              <a:rPr lang="en-US" altLang="x-none" sz="1800" dirty="0">
                <a:ea typeface="Times New Roman" charset="0"/>
                <a:cs typeface="Times New Roman" charset="0"/>
              </a:rPr>
              <a:t>The codes of all negative numbers </a:t>
            </a:r>
            <a:br>
              <a:rPr lang="en-US" altLang="x-none" sz="1800" dirty="0">
                <a:ea typeface="Times New Roman" charset="0"/>
                <a:cs typeface="Times New Roman" charset="0"/>
              </a:rPr>
            </a:br>
            <a:r>
              <a:rPr lang="en-US" altLang="x-none" sz="1800" dirty="0">
                <a:ea typeface="Times New Roman" charset="0"/>
                <a:cs typeface="Times New Roman" charset="0"/>
              </a:rPr>
              <a:t>begin with a “1“</a:t>
            </a:r>
          </a:p>
          <a:p>
            <a:pPr>
              <a:spcBef>
                <a:spcPct val="100000"/>
              </a:spcBef>
            </a:pPr>
            <a:r>
              <a:rPr lang="en-US" altLang="x-none" sz="1800" dirty="0">
                <a:ea typeface="Times New Roman" charset="0"/>
                <a:cs typeface="Times New Roman" charset="0"/>
              </a:rPr>
              <a:t>To convert a number: </a:t>
            </a:r>
            <a:br>
              <a:rPr lang="en-US" altLang="x-none" sz="1800" dirty="0">
                <a:ea typeface="Times New Roman" charset="0"/>
                <a:cs typeface="Times New Roman" charset="0"/>
              </a:rPr>
            </a:br>
            <a:r>
              <a:rPr lang="en-US" altLang="x-none" sz="1800" dirty="0">
                <a:ea typeface="Times New Roman" charset="0"/>
                <a:cs typeface="Times New Roman" charset="0"/>
              </a:rPr>
              <a:t>leave all trailing 0’s and first 1 intact,</a:t>
            </a:r>
            <a:br>
              <a:rPr lang="en-US" altLang="x-none" sz="1800" dirty="0">
                <a:ea typeface="Times New Roman" charset="0"/>
                <a:cs typeface="Times New Roman" charset="0"/>
              </a:rPr>
            </a:br>
            <a:r>
              <a:rPr lang="en-US" altLang="x-none" sz="1800" dirty="0">
                <a:ea typeface="Times New Roman" charset="0"/>
                <a:cs typeface="Times New Roman" charset="0"/>
              </a:rPr>
              <a:t>and flip all the remaining bits  </a:t>
            </a:r>
          </a:p>
          <a:p>
            <a:pPr>
              <a:spcBef>
                <a:spcPct val="100000"/>
              </a:spcBef>
            </a:pPr>
            <a:endParaRPr lang="en-US" altLang="x-none" sz="1800" dirty="0"/>
          </a:p>
          <a:p>
            <a:pPr>
              <a:spcBef>
                <a:spcPct val="100000"/>
              </a:spcBef>
            </a:pPr>
            <a:endParaRPr lang="en-US" altLang="x-none" sz="1800" dirty="0"/>
          </a:p>
        </p:txBody>
      </p:sp>
      <p:sp>
        <p:nvSpPr>
          <p:cNvPr id="6148" name="Rectangle 1200"/>
          <p:cNvSpPr>
            <a:spLocks noChangeArrowheads="1"/>
          </p:cNvSpPr>
          <p:nvPr/>
        </p:nvSpPr>
        <p:spPr bwMode="auto">
          <a:xfrm>
            <a:off x="2057400" y="1417638"/>
            <a:ext cx="2819400" cy="3306762"/>
          </a:xfrm>
          <a:prstGeom prst="rect">
            <a:avLst/>
          </a:prstGeom>
          <a:solidFill>
            <a:srgbClr val="D9F5FF"/>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tabLst>
                <a:tab pos="488950" algn="l"/>
                <a:tab pos="1146175" algn="l"/>
                <a:tab pos="1812925" algn="l"/>
                <a:tab pos="2155825" algn="l"/>
              </a:tabLst>
              <a:defRPr sz="2400">
                <a:solidFill>
                  <a:schemeClr val="tx1"/>
                </a:solidFill>
                <a:latin typeface="Arial" charset="0"/>
              </a:defRPr>
            </a:lvl1pPr>
            <a:lvl2pPr marL="742950" indent="-285750">
              <a:tabLst>
                <a:tab pos="488950" algn="l"/>
                <a:tab pos="1146175" algn="l"/>
                <a:tab pos="1812925" algn="l"/>
                <a:tab pos="2155825" algn="l"/>
              </a:tabLst>
              <a:defRPr sz="2400">
                <a:solidFill>
                  <a:schemeClr val="tx1"/>
                </a:solidFill>
                <a:latin typeface="Arial" charset="0"/>
              </a:defRPr>
            </a:lvl2pPr>
            <a:lvl3pPr marL="1143000" indent="-228600">
              <a:tabLst>
                <a:tab pos="488950" algn="l"/>
                <a:tab pos="1146175" algn="l"/>
                <a:tab pos="1812925" algn="l"/>
                <a:tab pos="2155825" algn="l"/>
              </a:tabLst>
              <a:defRPr sz="2400">
                <a:solidFill>
                  <a:schemeClr val="tx1"/>
                </a:solidFill>
                <a:latin typeface="Arial" charset="0"/>
              </a:defRPr>
            </a:lvl3pPr>
            <a:lvl4pPr marL="1600200" indent="-228600">
              <a:tabLst>
                <a:tab pos="488950" algn="l"/>
                <a:tab pos="1146175" algn="l"/>
                <a:tab pos="1812925" algn="l"/>
                <a:tab pos="2155825" algn="l"/>
              </a:tabLst>
              <a:defRPr sz="2400">
                <a:solidFill>
                  <a:schemeClr val="tx1"/>
                </a:solidFill>
                <a:latin typeface="Arial" charset="0"/>
              </a:defRPr>
            </a:lvl4pPr>
            <a:lvl5pPr marL="2057400" indent="-228600">
              <a:tabLst>
                <a:tab pos="488950" algn="l"/>
                <a:tab pos="1146175" algn="l"/>
                <a:tab pos="1812925" algn="l"/>
                <a:tab pos="2155825" algn="l"/>
              </a:tabLst>
              <a:defRPr sz="2400">
                <a:solidFill>
                  <a:schemeClr val="tx1"/>
                </a:solidFill>
                <a:latin typeface="Arial" charset="0"/>
              </a:defRPr>
            </a:lvl5pPr>
            <a:lvl6pPr marL="25146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6pPr>
            <a:lvl7pPr marL="29718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7pPr>
            <a:lvl8pPr marL="34290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8pPr>
            <a:lvl9pPr marL="38862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9pPr>
          </a:lstStyle>
          <a:p>
            <a:pPr algn="l">
              <a:lnSpc>
                <a:spcPct val="130000"/>
              </a:lnSpc>
            </a:pPr>
            <a:r>
              <a:rPr lang="en-US" altLang="x-none" sz="1800" dirty="0">
                <a:solidFill>
                  <a:srgbClr val="990033"/>
                </a:solidFill>
                <a:latin typeface="Arial Unicode MS" charset="0"/>
                <a:ea typeface="Arial Unicode MS" charset="0"/>
              </a:rPr>
              <a:t>0</a:t>
            </a:r>
            <a:r>
              <a:rPr lang="en-US" altLang="x-none" sz="1800" dirty="0">
                <a:solidFill>
                  <a:srgbClr val="000000"/>
                </a:solidFill>
                <a:latin typeface="Arial Unicode MS" charset="0"/>
                <a:ea typeface="Arial Unicode MS" charset="0"/>
              </a:rPr>
              <a:t>	0000		</a:t>
            </a:r>
          </a:p>
          <a:p>
            <a:pPr algn="l">
              <a:lnSpc>
                <a:spcPct val="130000"/>
              </a:lnSpc>
            </a:pPr>
            <a:r>
              <a:rPr lang="en-US" altLang="x-none" sz="1800" dirty="0">
                <a:solidFill>
                  <a:srgbClr val="990033"/>
                </a:solidFill>
                <a:latin typeface="Arial Unicode MS" charset="0"/>
                <a:ea typeface="Arial Unicode MS" charset="0"/>
              </a:rPr>
              <a:t>1</a:t>
            </a:r>
            <a:r>
              <a:rPr lang="en-US" altLang="x-none" sz="1800" dirty="0">
                <a:solidFill>
                  <a:srgbClr val="000000"/>
                </a:solidFill>
                <a:latin typeface="Arial Unicode MS" charset="0"/>
                <a:ea typeface="Arial Unicode MS" charset="0"/>
              </a:rPr>
              <a:t>	0001	      1111	  </a:t>
            </a:r>
            <a:r>
              <a:rPr lang="en-US" altLang="x-none" sz="1800" dirty="0">
                <a:solidFill>
                  <a:srgbClr val="990033"/>
                </a:solidFill>
                <a:latin typeface="Arial Unicode MS" charset="0"/>
                <a:ea typeface="Arial Unicode MS" charset="0"/>
              </a:rPr>
              <a:t>-1</a:t>
            </a:r>
          </a:p>
          <a:p>
            <a:pPr algn="l">
              <a:lnSpc>
                <a:spcPct val="130000"/>
              </a:lnSpc>
            </a:pPr>
            <a:r>
              <a:rPr lang="en-US" altLang="x-none" sz="1800" dirty="0">
                <a:solidFill>
                  <a:srgbClr val="990033"/>
                </a:solidFill>
                <a:latin typeface="Arial Unicode MS" charset="0"/>
                <a:ea typeface="Arial Unicode MS" charset="0"/>
              </a:rPr>
              <a:t>2</a:t>
            </a:r>
            <a:r>
              <a:rPr lang="en-US" altLang="x-none" sz="1800" dirty="0">
                <a:solidFill>
                  <a:srgbClr val="000000"/>
                </a:solidFill>
                <a:latin typeface="Arial Unicode MS" charset="0"/>
                <a:ea typeface="Arial Unicode MS" charset="0"/>
              </a:rPr>
              <a:t>	0010	      1110	  </a:t>
            </a:r>
            <a:r>
              <a:rPr lang="en-US" altLang="x-none" sz="1800" dirty="0">
                <a:solidFill>
                  <a:srgbClr val="990033"/>
                </a:solidFill>
                <a:latin typeface="Arial Unicode MS" charset="0"/>
                <a:ea typeface="Arial Unicode MS" charset="0"/>
              </a:rPr>
              <a:t>-2</a:t>
            </a:r>
          </a:p>
          <a:p>
            <a:pPr algn="l">
              <a:lnSpc>
                <a:spcPct val="130000"/>
              </a:lnSpc>
            </a:pPr>
            <a:r>
              <a:rPr lang="en-US" altLang="x-none" sz="1800" dirty="0">
                <a:solidFill>
                  <a:srgbClr val="990033"/>
                </a:solidFill>
                <a:latin typeface="Arial Unicode MS" charset="0"/>
                <a:ea typeface="Arial Unicode MS" charset="0"/>
              </a:rPr>
              <a:t>3</a:t>
            </a:r>
            <a:r>
              <a:rPr lang="en-US" altLang="x-none" sz="1800" dirty="0">
                <a:solidFill>
                  <a:srgbClr val="000000"/>
                </a:solidFill>
                <a:latin typeface="Arial Unicode MS" charset="0"/>
                <a:ea typeface="Arial Unicode MS" charset="0"/>
              </a:rPr>
              <a:t>	0011	      1101	  </a:t>
            </a:r>
            <a:r>
              <a:rPr lang="en-US" altLang="x-none" sz="1800" dirty="0">
                <a:solidFill>
                  <a:srgbClr val="990033"/>
                </a:solidFill>
                <a:latin typeface="Arial Unicode MS" charset="0"/>
                <a:ea typeface="Arial Unicode MS" charset="0"/>
              </a:rPr>
              <a:t>-3</a:t>
            </a:r>
          </a:p>
          <a:p>
            <a:pPr algn="l">
              <a:lnSpc>
                <a:spcPct val="130000"/>
              </a:lnSpc>
            </a:pPr>
            <a:r>
              <a:rPr lang="en-US" altLang="x-none" sz="1800" dirty="0">
                <a:solidFill>
                  <a:srgbClr val="990033"/>
                </a:solidFill>
                <a:latin typeface="Arial Unicode MS" charset="0"/>
                <a:ea typeface="Arial Unicode MS" charset="0"/>
              </a:rPr>
              <a:t>4</a:t>
            </a:r>
            <a:r>
              <a:rPr lang="en-US" altLang="x-none" sz="1800" dirty="0">
                <a:solidFill>
                  <a:srgbClr val="000000"/>
                </a:solidFill>
                <a:latin typeface="Arial Unicode MS" charset="0"/>
                <a:ea typeface="Arial Unicode MS" charset="0"/>
              </a:rPr>
              <a:t>	0100	      1100	  </a:t>
            </a:r>
            <a:r>
              <a:rPr lang="en-US" altLang="x-none" sz="1800" dirty="0">
                <a:solidFill>
                  <a:srgbClr val="990033"/>
                </a:solidFill>
                <a:latin typeface="Arial Unicode MS" charset="0"/>
                <a:ea typeface="Arial Unicode MS" charset="0"/>
              </a:rPr>
              <a:t>-4</a:t>
            </a:r>
          </a:p>
          <a:p>
            <a:pPr algn="l">
              <a:lnSpc>
                <a:spcPct val="130000"/>
              </a:lnSpc>
            </a:pPr>
            <a:r>
              <a:rPr lang="en-US" altLang="x-none" sz="1800" dirty="0">
                <a:solidFill>
                  <a:srgbClr val="990033"/>
                </a:solidFill>
                <a:latin typeface="Arial Unicode MS" charset="0"/>
                <a:ea typeface="Arial Unicode MS" charset="0"/>
              </a:rPr>
              <a:t>5</a:t>
            </a:r>
            <a:r>
              <a:rPr lang="en-US" altLang="x-none" sz="1800" dirty="0">
                <a:solidFill>
                  <a:srgbClr val="000000"/>
                </a:solidFill>
                <a:latin typeface="Arial Unicode MS" charset="0"/>
                <a:ea typeface="Arial Unicode MS" charset="0"/>
              </a:rPr>
              <a:t>	0101	      1011	  </a:t>
            </a:r>
            <a:r>
              <a:rPr lang="en-US" altLang="x-none" sz="1800" dirty="0">
                <a:solidFill>
                  <a:srgbClr val="990033"/>
                </a:solidFill>
                <a:latin typeface="Arial Unicode MS" charset="0"/>
                <a:ea typeface="Arial Unicode MS" charset="0"/>
              </a:rPr>
              <a:t>-5</a:t>
            </a:r>
          </a:p>
          <a:p>
            <a:pPr algn="l">
              <a:lnSpc>
                <a:spcPct val="130000"/>
              </a:lnSpc>
            </a:pPr>
            <a:r>
              <a:rPr lang="en-US" altLang="x-none" sz="1800" dirty="0">
                <a:solidFill>
                  <a:srgbClr val="990033"/>
                </a:solidFill>
                <a:latin typeface="Arial Unicode MS" charset="0"/>
                <a:ea typeface="Arial Unicode MS" charset="0"/>
              </a:rPr>
              <a:t>6</a:t>
            </a:r>
            <a:r>
              <a:rPr lang="en-US" altLang="x-none" sz="1800" dirty="0">
                <a:solidFill>
                  <a:srgbClr val="000000"/>
                </a:solidFill>
                <a:latin typeface="Arial Unicode MS" charset="0"/>
                <a:ea typeface="Arial Unicode MS" charset="0"/>
              </a:rPr>
              <a:t>	0110	      1010	  </a:t>
            </a:r>
            <a:r>
              <a:rPr lang="en-US" altLang="x-none" sz="1800" dirty="0">
                <a:solidFill>
                  <a:srgbClr val="990033"/>
                </a:solidFill>
                <a:latin typeface="Arial Unicode MS" charset="0"/>
                <a:ea typeface="Arial Unicode MS" charset="0"/>
              </a:rPr>
              <a:t>-6</a:t>
            </a:r>
          </a:p>
          <a:p>
            <a:pPr algn="l">
              <a:lnSpc>
                <a:spcPct val="130000"/>
              </a:lnSpc>
            </a:pPr>
            <a:r>
              <a:rPr lang="en-US" altLang="x-none" sz="1800" dirty="0">
                <a:solidFill>
                  <a:srgbClr val="990033"/>
                </a:solidFill>
                <a:latin typeface="Arial Unicode MS" charset="0"/>
                <a:ea typeface="Arial Unicode MS" charset="0"/>
              </a:rPr>
              <a:t>7</a:t>
            </a:r>
            <a:r>
              <a:rPr lang="en-US" altLang="x-none" sz="1800" dirty="0">
                <a:solidFill>
                  <a:srgbClr val="000000"/>
                </a:solidFill>
                <a:latin typeface="Arial Unicode MS" charset="0"/>
                <a:ea typeface="Arial Unicode MS" charset="0"/>
              </a:rPr>
              <a:t>	0111	      1001	 </a:t>
            </a:r>
            <a:r>
              <a:rPr lang="en-US" altLang="x-none" sz="1800" dirty="0">
                <a:solidFill>
                  <a:srgbClr val="990033"/>
                </a:solidFill>
                <a:latin typeface="Arial Unicode MS" charset="0"/>
                <a:ea typeface="Arial Unicode MS" charset="0"/>
              </a:rPr>
              <a:t> -7</a:t>
            </a:r>
          </a:p>
          <a:p>
            <a:pPr algn="l">
              <a:lnSpc>
                <a:spcPct val="130000"/>
              </a:lnSpc>
            </a:pPr>
            <a:r>
              <a:rPr lang="en-US" altLang="x-none" sz="1800" dirty="0">
                <a:solidFill>
                  <a:srgbClr val="000000"/>
                </a:solidFill>
                <a:latin typeface="Arial Unicode MS" charset="0"/>
                <a:ea typeface="Arial Unicode MS" charset="0"/>
              </a:rPr>
              <a:t>		      1000	  </a:t>
            </a:r>
            <a:r>
              <a:rPr lang="en-US" altLang="x-none" sz="1800" dirty="0">
                <a:solidFill>
                  <a:srgbClr val="990033"/>
                </a:solidFill>
                <a:latin typeface="Arial Unicode MS" charset="0"/>
                <a:ea typeface="Arial Unicode MS" charset="0"/>
              </a:rPr>
              <a:t>-8</a:t>
            </a:r>
          </a:p>
        </p:txBody>
      </p:sp>
      <p:sp>
        <p:nvSpPr>
          <p:cNvPr id="206005" name="Rectangle 1205"/>
          <p:cNvSpPr>
            <a:spLocks noChangeArrowheads="1"/>
          </p:cNvSpPr>
          <p:nvPr/>
        </p:nvSpPr>
        <p:spPr bwMode="auto">
          <a:xfrm>
            <a:off x="2057400" y="47244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u="sng" dirty="0">
                <a:latin typeface="Comic Sans MS" charset="0"/>
                <a:ea typeface="Times New Roman" charset="0"/>
                <a:cs typeface="Times New Roman" charset="0"/>
              </a:rPr>
              <a:t>Example:</a:t>
            </a:r>
            <a:r>
              <a:rPr lang="en-US" altLang="x-none" dirty="0">
                <a:ea typeface="Times New Roman" charset="0"/>
                <a:cs typeface="Times New Roman" charset="0"/>
              </a:rPr>
              <a:t>    2 - 5 = 2 + (-5) =</a:t>
            </a:r>
            <a:r>
              <a:rPr lang="en-US" altLang="x-none" dirty="0">
                <a:solidFill>
                  <a:srgbClr val="000099"/>
                </a:solidFill>
                <a:ea typeface="Times New Roman" charset="0"/>
                <a:cs typeface="Times New Roman" charset="0"/>
              </a:rPr>
              <a:t>     0 0 1 0</a:t>
            </a:r>
            <a:endParaRPr lang="en-US" altLang="x-none" dirty="0">
              <a:solidFill>
                <a:srgbClr val="000099"/>
              </a:solidFill>
            </a:endParaRPr>
          </a:p>
          <a:p>
            <a:pPr algn="l">
              <a:spcBef>
                <a:spcPct val="60000"/>
              </a:spcBef>
              <a:buClr>
                <a:srgbClr val="006600"/>
              </a:buClr>
              <a:buSzPct val="100000"/>
              <a:buFont typeface="Wingdings" charset="2"/>
              <a:buChar char="n"/>
            </a:pPr>
            <a:endParaRPr lang="en-US" altLang="x-none" dirty="0">
              <a:solidFill>
                <a:srgbClr val="000099"/>
              </a:solidFill>
            </a:endParaRPr>
          </a:p>
        </p:txBody>
      </p:sp>
      <p:sp>
        <p:nvSpPr>
          <p:cNvPr id="206007" name="Rectangle 1207"/>
          <p:cNvSpPr>
            <a:spLocks noChangeArrowheads="1"/>
          </p:cNvSpPr>
          <p:nvPr/>
        </p:nvSpPr>
        <p:spPr bwMode="auto">
          <a:xfrm>
            <a:off x="6019800" y="52578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a:solidFill>
                  <a:srgbClr val="000099"/>
                </a:solidFill>
                <a:ea typeface="Times New Roman" charset="0"/>
                <a:cs typeface="Times New Roman" charset="0"/>
              </a:rPr>
              <a:t>+ 1 0 1 1</a:t>
            </a:r>
            <a:r>
              <a:rPr lang="en-US" altLang="x-none">
                <a:ea typeface="Times New Roman" charset="0"/>
                <a:cs typeface="Times New Roman" charset="0"/>
              </a:rPr>
              <a:t> </a:t>
            </a:r>
            <a:endParaRPr lang="en-US" altLang="x-none"/>
          </a:p>
          <a:p>
            <a:pPr algn="l">
              <a:spcBef>
                <a:spcPct val="60000"/>
              </a:spcBef>
              <a:buClr>
                <a:srgbClr val="006600"/>
              </a:buClr>
              <a:buSzPct val="100000"/>
              <a:buFont typeface="Wingdings" charset="2"/>
              <a:buChar char="n"/>
            </a:pPr>
            <a:endParaRPr lang="en-US" altLang="x-none"/>
          </a:p>
        </p:txBody>
      </p:sp>
      <p:grpSp>
        <p:nvGrpSpPr>
          <p:cNvPr id="2" name="Group 1211"/>
          <p:cNvGrpSpPr>
            <a:grpSpLocks/>
          </p:cNvGrpSpPr>
          <p:nvPr/>
        </p:nvGrpSpPr>
        <p:grpSpPr bwMode="auto">
          <a:xfrm>
            <a:off x="6019800" y="5791200"/>
            <a:ext cx="3581400" cy="457200"/>
            <a:chOff x="2832" y="3648"/>
            <a:chExt cx="2256" cy="288"/>
          </a:xfrm>
        </p:grpSpPr>
        <p:sp>
          <p:nvSpPr>
            <p:cNvPr id="6152" name="Rectangle 1208"/>
            <p:cNvSpPr>
              <a:spLocks noChangeArrowheads="1"/>
            </p:cNvSpPr>
            <p:nvPr/>
          </p:nvSpPr>
          <p:spPr bwMode="auto">
            <a:xfrm>
              <a:off x="2976" y="3648"/>
              <a:ext cx="21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a:solidFill>
                    <a:srgbClr val="000099"/>
                  </a:solidFill>
                  <a:ea typeface="Times New Roman" charset="0"/>
                  <a:cs typeface="Times New Roman" charset="0"/>
                </a:rPr>
                <a:t>1 1 0 1      =   -3</a:t>
              </a:r>
              <a:endParaRPr lang="en-US" altLang="x-none">
                <a:solidFill>
                  <a:srgbClr val="000099"/>
                </a:solidFill>
              </a:endParaRPr>
            </a:p>
          </p:txBody>
        </p:sp>
        <p:sp>
          <p:nvSpPr>
            <p:cNvPr id="6153" name="Line 1209"/>
            <p:cNvSpPr>
              <a:spLocks noChangeShapeType="1"/>
            </p:cNvSpPr>
            <p:nvPr/>
          </p:nvSpPr>
          <p:spPr bwMode="auto">
            <a:xfrm>
              <a:off x="2832" y="3648"/>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641888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x-none" dirty="0"/>
              <a:t>Building an Adder chip</a:t>
            </a:r>
          </a:p>
        </p:txBody>
      </p:sp>
      <p:sp>
        <p:nvSpPr>
          <p:cNvPr id="211971" name="Rectangle 3"/>
          <p:cNvSpPr>
            <a:spLocks noGrp="1" noChangeArrowheads="1"/>
          </p:cNvSpPr>
          <p:nvPr>
            <p:ph type="body" idx="1"/>
          </p:nvPr>
        </p:nvSpPr>
        <p:spPr>
          <a:xfrm>
            <a:off x="2438400" y="3200400"/>
            <a:ext cx="7010400" cy="2971800"/>
          </a:xfrm>
        </p:spPr>
        <p:txBody>
          <a:bodyPr>
            <a:normAutofit fontScale="77500" lnSpcReduction="20000"/>
          </a:bodyPr>
          <a:lstStyle/>
          <a:p>
            <a:r>
              <a:rPr lang="en-US" altLang="x-none" dirty="0"/>
              <a:t>Adder: a chip designed to add two integers</a:t>
            </a:r>
          </a:p>
          <a:p>
            <a:pPr>
              <a:spcBef>
                <a:spcPct val="130000"/>
              </a:spcBef>
            </a:pPr>
            <a:r>
              <a:rPr lang="en-US" altLang="x-none" dirty="0"/>
              <a:t>Proposed implementation:</a:t>
            </a:r>
          </a:p>
          <a:p>
            <a:pPr lvl="1"/>
            <a:r>
              <a:rPr lang="en-US" altLang="x-none" dirty="0">
                <a:solidFill>
                  <a:srgbClr val="000099"/>
                </a:solidFill>
              </a:rPr>
              <a:t>Half adder</a:t>
            </a:r>
            <a:r>
              <a:rPr lang="en-US" altLang="x-none" dirty="0"/>
              <a:t>:   designed to add 2 bits </a:t>
            </a:r>
          </a:p>
          <a:p>
            <a:pPr lvl="1"/>
            <a:r>
              <a:rPr lang="en-US" altLang="x-none" dirty="0">
                <a:solidFill>
                  <a:srgbClr val="000099"/>
                </a:solidFill>
              </a:rPr>
              <a:t>Full adder</a:t>
            </a:r>
            <a:r>
              <a:rPr lang="en-US" altLang="x-none" dirty="0"/>
              <a:t>:    designed to add 3 bits</a:t>
            </a:r>
          </a:p>
          <a:p>
            <a:pPr lvl="1"/>
            <a:r>
              <a:rPr lang="en-US" altLang="x-none" dirty="0">
                <a:solidFill>
                  <a:srgbClr val="000099"/>
                </a:solidFill>
              </a:rPr>
              <a:t>Adder</a:t>
            </a:r>
            <a:r>
              <a:rPr lang="en-US" altLang="x-none" dirty="0"/>
              <a:t>:          designed to add two </a:t>
            </a:r>
            <a:r>
              <a:rPr lang="en-US" altLang="x-none" i="1" dirty="0"/>
              <a:t>n</a:t>
            </a:r>
            <a:r>
              <a:rPr lang="en-US" altLang="x-none" dirty="0"/>
              <a:t>-bit numbers.</a:t>
            </a:r>
          </a:p>
        </p:txBody>
      </p:sp>
      <p:graphicFrame>
        <p:nvGraphicFramePr>
          <p:cNvPr id="7172" name="Object 4"/>
          <p:cNvGraphicFramePr>
            <a:graphicFrameLocks noChangeAspect="1"/>
          </p:cNvGraphicFramePr>
          <p:nvPr/>
        </p:nvGraphicFramePr>
        <p:xfrm>
          <a:off x="3588895" y="1469232"/>
          <a:ext cx="4114800" cy="1952625"/>
        </p:xfrm>
        <a:graphic>
          <a:graphicData uri="http://schemas.openxmlformats.org/presentationml/2006/ole">
            <mc:AlternateContent xmlns:mc="http://schemas.openxmlformats.org/markup-compatibility/2006">
              <mc:Choice xmlns:v="urn:schemas-microsoft-com:vml" Requires="v">
                <p:oleObj spid="_x0000_s10388" r:id="rId4" imgW="3629025" imgH="3629025" progId="Visio.Drawing.6">
                  <p:embed/>
                </p:oleObj>
              </mc:Choice>
              <mc:Fallback>
                <p:oleObj r:id="rId4" imgW="3629025" imgH="3629025" progId="Visio.Drawing.6">
                  <p:embed/>
                  <p:pic>
                    <p:nvPicPr>
                      <p:cNvPr id="7172" name="Object 4"/>
                      <p:cNvPicPr>
                        <a:picLocks noChangeAspect="1" noChangeArrowheads="1"/>
                      </p:cNvPicPr>
                      <p:nvPr/>
                    </p:nvPicPr>
                    <p:blipFill>
                      <a:blip r:embed="rId5">
                        <a:extLst>
                          <a:ext uri="{28A0092B-C50C-407E-A947-70E740481C1C}">
                            <a14:useLocalDpi xmlns:a14="http://schemas.microsoft.com/office/drawing/2010/main" val="0"/>
                          </a:ext>
                        </a:extLst>
                      </a:blip>
                      <a:srcRect l="1042" t="20799" r="23210" b="35486"/>
                      <a:stretch>
                        <a:fillRect/>
                      </a:stretch>
                    </p:blipFill>
                    <p:spPr bwMode="auto">
                      <a:xfrm>
                        <a:off x="3588895" y="1469232"/>
                        <a:ext cx="41148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4160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x-none" dirty="0"/>
              <a:t>Half adder </a:t>
            </a:r>
            <a:r>
              <a:rPr lang="en-US" altLang="x-none" sz="1800" dirty="0"/>
              <a:t>(designed to add 2 bits)</a:t>
            </a:r>
          </a:p>
        </p:txBody>
      </p:sp>
      <p:sp>
        <p:nvSpPr>
          <p:cNvPr id="206851" name="Rectangle 3"/>
          <p:cNvSpPr>
            <a:spLocks noGrp="1" noChangeArrowheads="1"/>
          </p:cNvSpPr>
          <p:nvPr>
            <p:ph type="body" idx="1"/>
          </p:nvPr>
        </p:nvSpPr>
        <p:spPr>
          <a:xfrm>
            <a:off x="2057400" y="5410200"/>
            <a:ext cx="8153400" cy="609600"/>
          </a:xfrm>
        </p:spPr>
        <p:txBody>
          <a:bodyPr>
            <a:normAutofit fontScale="70000" lnSpcReduction="20000"/>
          </a:bodyPr>
          <a:lstStyle/>
          <a:p>
            <a:pPr marL="0" indent="0">
              <a:buNone/>
            </a:pPr>
            <a:r>
              <a:rPr lang="en-US" altLang="x-none" u="sng" dirty="0"/>
              <a:t>Implementation:</a:t>
            </a:r>
            <a:r>
              <a:rPr lang="en-US" altLang="x-none" dirty="0"/>
              <a:t> based on two gates that you’ve seen before.</a:t>
            </a:r>
          </a:p>
        </p:txBody>
      </p:sp>
      <p:graphicFrame>
        <p:nvGraphicFramePr>
          <p:cNvPr id="206923" name="Object 75"/>
          <p:cNvGraphicFramePr>
            <a:graphicFrameLocks noChangeAspect="1"/>
          </p:cNvGraphicFramePr>
          <p:nvPr/>
        </p:nvGraphicFramePr>
        <p:xfrm>
          <a:off x="5638800" y="1776414"/>
          <a:ext cx="4191000" cy="1804987"/>
        </p:xfrm>
        <a:graphic>
          <a:graphicData uri="http://schemas.openxmlformats.org/presentationml/2006/ole">
            <mc:AlternateContent xmlns:mc="http://schemas.openxmlformats.org/markup-compatibility/2006">
              <mc:Choice xmlns:v="urn:schemas-microsoft-com:vml" Requires="v">
                <p:oleObj spid="_x0000_s11412" r:id="rId4" imgW="2914650" imgH="3648075" progId="Visio.Drawing.6">
                  <p:embed/>
                </p:oleObj>
              </mc:Choice>
              <mc:Fallback>
                <p:oleObj r:id="rId4" imgW="2914650" imgH="3648075" progId="Visio.Drawing.6">
                  <p:embed/>
                  <p:pic>
                    <p:nvPicPr>
                      <p:cNvPr id="206923" name="Object 75"/>
                      <p:cNvPicPr>
                        <a:picLocks noChangeAspect="1" noChangeArrowheads="1"/>
                      </p:cNvPicPr>
                      <p:nvPr/>
                    </p:nvPicPr>
                    <p:blipFill>
                      <a:blip r:embed="rId5">
                        <a:extLst>
                          <a:ext uri="{28A0092B-C50C-407E-A947-70E740481C1C}">
                            <a14:useLocalDpi xmlns:a14="http://schemas.microsoft.com/office/drawing/2010/main" val="0"/>
                          </a:ext>
                        </a:extLst>
                      </a:blip>
                      <a:srcRect t="43169" r="5344" b="17685"/>
                      <a:stretch>
                        <a:fillRect/>
                      </a:stretch>
                    </p:blipFill>
                    <p:spPr bwMode="auto">
                      <a:xfrm>
                        <a:off x="5638800" y="1776414"/>
                        <a:ext cx="4191000"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81"/>
          <p:cNvGrpSpPr>
            <a:grpSpLocks/>
          </p:cNvGrpSpPr>
          <p:nvPr/>
        </p:nvGrpSpPr>
        <p:grpSpPr bwMode="auto">
          <a:xfrm>
            <a:off x="2667000" y="1676400"/>
            <a:ext cx="2286000" cy="2133600"/>
            <a:chOff x="720" y="1056"/>
            <a:chExt cx="1440" cy="1344"/>
          </a:xfrm>
        </p:grpSpPr>
        <p:sp>
          <p:nvSpPr>
            <p:cNvPr id="8198" name="Rectangle 78"/>
            <p:cNvSpPr>
              <a:spLocks noChangeArrowheads="1"/>
            </p:cNvSpPr>
            <p:nvPr/>
          </p:nvSpPr>
          <p:spPr bwMode="auto">
            <a:xfrm>
              <a:off x="720" y="1056"/>
              <a:ext cx="1440" cy="1340"/>
            </a:xfrm>
            <a:prstGeom prst="rect">
              <a:avLst/>
            </a:prstGeom>
            <a:solidFill>
              <a:srgbClr val="D9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15925" algn="l"/>
                  <a:tab pos="831850" algn="l"/>
                  <a:tab pos="1247775" algn="l"/>
                  <a:tab pos="1903413" algn="l"/>
                  <a:tab pos="2589213" algn="l"/>
                </a:tabLst>
                <a:defRPr sz="2400">
                  <a:solidFill>
                    <a:schemeClr val="tx1"/>
                  </a:solidFill>
                  <a:latin typeface="Arial" charset="0"/>
                </a:defRPr>
              </a:lvl1pPr>
              <a:lvl2pPr marL="742950" indent="-285750">
                <a:tabLst>
                  <a:tab pos="415925" algn="l"/>
                  <a:tab pos="831850" algn="l"/>
                  <a:tab pos="1247775" algn="l"/>
                  <a:tab pos="1903413" algn="l"/>
                  <a:tab pos="2589213" algn="l"/>
                </a:tabLst>
                <a:defRPr sz="2400">
                  <a:solidFill>
                    <a:schemeClr val="tx1"/>
                  </a:solidFill>
                  <a:latin typeface="Arial" charset="0"/>
                </a:defRPr>
              </a:lvl2pPr>
              <a:lvl3pPr marL="1143000" indent="-228600">
                <a:tabLst>
                  <a:tab pos="415925" algn="l"/>
                  <a:tab pos="831850" algn="l"/>
                  <a:tab pos="1247775" algn="l"/>
                  <a:tab pos="1903413" algn="l"/>
                  <a:tab pos="2589213" algn="l"/>
                </a:tabLst>
                <a:defRPr sz="2400">
                  <a:solidFill>
                    <a:schemeClr val="tx1"/>
                  </a:solidFill>
                  <a:latin typeface="Arial" charset="0"/>
                </a:defRPr>
              </a:lvl3pPr>
              <a:lvl4pPr marL="1600200" indent="-228600">
                <a:tabLst>
                  <a:tab pos="415925" algn="l"/>
                  <a:tab pos="831850" algn="l"/>
                  <a:tab pos="1247775" algn="l"/>
                  <a:tab pos="1903413" algn="l"/>
                  <a:tab pos="2589213" algn="l"/>
                </a:tabLst>
                <a:defRPr sz="2400">
                  <a:solidFill>
                    <a:schemeClr val="tx1"/>
                  </a:solidFill>
                  <a:latin typeface="Arial" charset="0"/>
                </a:defRPr>
              </a:lvl4pPr>
              <a:lvl5pPr marL="2057400" indent="-228600">
                <a:tabLst>
                  <a:tab pos="415925" algn="l"/>
                  <a:tab pos="831850" algn="l"/>
                  <a:tab pos="1247775" algn="l"/>
                  <a:tab pos="1903413" algn="l"/>
                  <a:tab pos="2589213" algn="l"/>
                </a:tabLst>
                <a:defRPr sz="2400">
                  <a:solidFill>
                    <a:schemeClr val="tx1"/>
                  </a:solidFill>
                  <a:latin typeface="Arial" charset="0"/>
                </a:defRPr>
              </a:lvl5pPr>
              <a:lvl6pPr marL="25146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6pPr>
              <a:lvl7pPr marL="29718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7pPr>
              <a:lvl8pPr marL="34290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8pPr>
              <a:lvl9pPr marL="38862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9pPr>
            </a:lstStyle>
            <a:p>
              <a:pPr algn="l"/>
              <a:r>
                <a:rPr lang="en-US" altLang="x-none" sz="1800">
                  <a:ea typeface="Times New Roman" charset="0"/>
                  <a:cs typeface="Times New Roman" charset="0"/>
                </a:rPr>
                <a:t>a	b	  </a:t>
              </a:r>
              <a:r>
                <a:rPr lang="en-US" altLang="x-none" sz="1800">
                  <a:solidFill>
                    <a:srgbClr val="000099"/>
                  </a:solidFill>
                  <a:ea typeface="Times New Roman" charset="0"/>
                  <a:cs typeface="Times New Roman" charset="0"/>
                </a:rPr>
                <a:t>sum</a:t>
              </a:r>
              <a:r>
                <a:rPr lang="en-US" altLang="x-none" sz="1800">
                  <a:ea typeface="Times New Roman" charset="0"/>
                  <a:cs typeface="Times New Roman" charset="0"/>
                </a:rPr>
                <a:t>  </a:t>
              </a:r>
              <a:r>
                <a:rPr lang="en-US" altLang="x-none" sz="1800">
                  <a:solidFill>
                    <a:srgbClr val="990000"/>
                  </a:solidFill>
                  <a:latin typeface="Arial Unicode MS" charset="0"/>
                  <a:ea typeface="Arial Unicode MS" charset="0"/>
                </a:rPr>
                <a:t>carry</a:t>
              </a:r>
            </a:p>
            <a:p>
              <a:pPr algn="l">
                <a:spcBef>
                  <a:spcPct val="90000"/>
                </a:spcBef>
              </a:pPr>
              <a:r>
                <a:rPr lang="en-US" altLang="x-none" sz="1800">
                  <a:solidFill>
                    <a:srgbClr val="000000"/>
                  </a:solidFill>
                  <a:latin typeface="Arial Unicode MS" charset="0"/>
                  <a:ea typeface="Arial Unicode MS" charset="0"/>
                </a:rPr>
                <a:t>0	0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1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1	0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1	1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p:txBody>
        </p:sp>
        <p:sp>
          <p:nvSpPr>
            <p:cNvPr id="8199" name="Line 79"/>
            <p:cNvSpPr>
              <a:spLocks noChangeShapeType="1"/>
            </p:cNvSpPr>
            <p:nvPr/>
          </p:nvSpPr>
          <p:spPr bwMode="auto">
            <a:xfrm>
              <a:off x="720" y="1344"/>
              <a:ext cx="144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0" name="Line 80"/>
            <p:cNvSpPr>
              <a:spLocks noChangeShapeType="1"/>
            </p:cNvSpPr>
            <p:nvPr/>
          </p:nvSpPr>
          <p:spPr bwMode="auto">
            <a:xfrm flipV="1">
              <a:off x="1248" y="1056"/>
              <a:ext cx="0" cy="134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418148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x-none" dirty="0"/>
              <a:t>Full adder </a:t>
            </a:r>
            <a:r>
              <a:rPr lang="en-US" altLang="x-none" sz="1800" dirty="0"/>
              <a:t>(designed to add 3 bits)</a:t>
            </a:r>
          </a:p>
        </p:txBody>
      </p:sp>
      <p:sp>
        <p:nvSpPr>
          <p:cNvPr id="215043" name="Rectangle 3"/>
          <p:cNvSpPr>
            <a:spLocks noGrp="1" noChangeArrowheads="1"/>
          </p:cNvSpPr>
          <p:nvPr>
            <p:ph type="body" idx="1"/>
          </p:nvPr>
        </p:nvSpPr>
        <p:spPr>
          <a:xfrm>
            <a:off x="2057400" y="5562600"/>
            <a:ext cx="6705600" cy="685800"/>
          </a:xfrm>
        </p:spPr>
        <p:txBody>
          <a:bodyPr>
            <a:normAutofit fontScale="70000" lnSpcReduction="20000"/>
          </a:bodyPr>
          <a:lstStyle/>
          <a:p>
            <a:pPr marL="0" indent="0">
              <a:buNone/>
            </a:pPr>
            <a:r>
              <a:rPr lang="en-US" altLang="x-none" u="sng" dirty="0"/>
              <a:t>Implementation: </a:t>
            </a:r>
            <a:r>
              <a:rPr lang="en-US" altLang="x-none" dirty="0"/>
              <a:t>can be based on half-adder gates.</a:t>
            </a:r>
          </a:p>
        </p:txBody>
      </p:sp>
      <p:grpSp>
        <p:nvGrpSpPr>
          <p:cNvPr id="2" name="Group 9"/>
          <p:cNvGrpSpPr>
            <a:grpSpLocks/>
          </p:cNvGrpSpPr>
          <p:nvPr/>
        </p:nvGrpSpPr>
        <p:grpSpPr bwMode="auto">
          <a:xfrm>
            <a:off x="2896849" y="1385887"/>
            <a:ext cx="2667000" cy="3962400"/>
            <a:chOff x="912" y="624"/>
            <a:chExt cx="1680" cy="2496"/>
          </a:xfrm>
        </p:grpSpPr>
        <p:sp>
          <p:nvSpPr>
            <p:cNvPr id="9222" name="Rectangle 5"/>
            <p:cNvSpPr>
              <a:spLocks noChangeArrowheads="1"/>
            </p:cNvSpPr>
            <p:nvPr/>
          </p:nvSpPr>
          <p:spPr bwMode="auto">
            <a:xfrm>
              <a:off x="912" y="624"/>
              <a:ext cx="1680" cy="2484"/>
            </a:xfrm>
            <a:prstGeom prst="rect">
              <a:avLst/>
            </a:prstGeom>
            <a:solidFill>
              <a:srgbClr val="D9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15925" algn="l"/>
                  <a:tab pos="831850" algn="l"/>
                  <a:tab pos="1247775" algn="l"/>
                  <a:tab pos="1903413" algn="l"/>
                  <a:tab pos="2589213" algn="l"/>
                </a:tabLst>
                <a:defRPr sz="2400">
                  <a:solidFill>
                    <a:schemeClr val="tx1"/>
                  </a:solidFill>
                  <a:latin typeface="Arial" charset="0"/>
                </a:defRPr>
              </a:lvl1pPr>
              <a:lvl2pPr marL="742950" indent="-285750">
                <a:tabLst>
                  <a:tab pos="415925" algn="l"/>
                  <a:tab pos="831850" algn="l"/>
                  <a:tab pos="1247775" algn="l"/>
                  <a:tab pos="1903413" algn="l"/>
                  <a:tab pos="2589213" algn="l"/>
                </a:tabLst>
                <a:defRPr sz="2400">
                  <a:solidFill>
                    <a:schemeClr val="tx1"/>
                  </a:solidFill>
                  <a:latin typeface="Arial" charset="0"/>
                </a:defRPr>
              </a:lvl2pPr>
              <a:lvl3pPr marL="1143000" indent="-228600">
                <a:tabLst>
                  <a:tab pos="415925" algn="l"/>
                  <a:tab pos="831850" algn="l"/>
                  <a:tab pos="1247775" algn="l"/>
                  <a:tab pos="1903413" algn="l"/>
                  <a:tab pos="2589213" algn="l"/>
                </a:tabLst>
                <a:defRPr sz="2400">
                  <a:solidFill>
                    <a:schemeClr val="tx1"/>
                  </a:solidFill>
                  <a:latin typeface="Arial" charset="0"/>
                </a:defRPr>
              </a:lvl3pPr>
              <a:lvl4pPr marL="1600200" indent="-228600">
                <a:tabLst>
                  <a:tab pos="415925" algn="l"/>
                  <a:tab pos="831850" algn="l"/>
                  <a:tab pos="1247775" algn="l"/>
                  <a:tab pos="1903413" algn="l"/>
                  <a:tab pos="2589213" algn="l"/>
                </a:tabLst>
                <a:defRPr sz="2400">
                  <a:solidFill>
                    <a:schemeClr val="tx1"/>
                  </a:solidFill>
                  <a:latin typeface="Arial" charset="0"/>
                </a:defRPr>
              </a:lvl4pPr>
              <a:lvl5pPr marL="2057400" indent="-228600">
                <a:tabLst>
                  <a:tab pos="415925" algn="l"/>
                  <a:tab pos="831850" algn="l"/>
                  <a:tab pos="1247775" algn="l"/>
                  <a:tab pos="1903413" algn="l"/>
                  <a:tab pos="2589213" algn="l"/>
                </a:tabLst>
                <a:defRPr sz="2400">
                  <a:solidFill>
                    <a:schemeClr val="tx1"/>
                  </a:solidFill>
                  <a:latin typeface="Arial" charset="0"/>
                </a:defRPr>
              </a:lvl5pPr>
              <a:lvl6pPr marL="25146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6pPr>
              <a:lvl7pPr marL="29718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7pPr>
              <a:lvl8pPr marL="34290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8pPr>
              <a:lvl9pPr marL="38862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9pPr>
            </a:lstStyle>
            <a:p>
              <a:pPr algn="l"/>
              <a:r>
                <a:rPr lang="en-US" altLang="x-none" sz="1800">
                  <a:ea typeface="Times New Roman" charset="0"/>
                  <a:cs typeface="Times New Roman" charset="0"/>
                </a:rPr>
                <a:t>a	b	c	</a:t>
              </a:r>
              <a:r>
                <a:rPr lang="en-US" altLang="x-none" sz="1800">
                  <a:solidFill>
                    <a:srgbClr val="000099"/>
                  </a:solidFill>
                  <a:ea typeface="Times New Roman" charset="0"/>
                  <a:cs typeface="Times New Roman" charset="0"/>
                </a:rPr>
                <a:t>sum</a:t>
              </a:r>
              <a:r>
                <a:rPr lang="en-US" altLang="x-none" sz="1800">
                  <a:ea typeface="Times New Roman" charset="0"/>
                  <a:cs typeface="Times New Roman" charset="0"/>
                </a:rPr>
                <a:t>	</a:t>
              </a:r>
              <a:r>
                <a:rPr lang="en-US" altLang="x-none" sz="1800">
                  <a:solidFill>
                    <a:srgbClr val="990000"/>
                  </a:solidFill>
                  <a:latin typeface="Arial Unicode MS" charset="0"/>
                  <a:ea typeface="Arial Unicode MS" charset="0"/>
                </a:rPr>
                <a:t>carry</a:t>
              </a:r>
            </a:p>
            <a:p>
              <a:pPr algn="l"/>
              <a:endParaRPr lang="en-US" altLang="x-none" sz="1800">
                <a:solidFill>
                  <a:srgbClr val="000000"/>
                </a:solidFill>
                <a:latin typeface="Arial Unicode MS" charset="0"/>
                <a:ea typeface="Arial Unicode MS" charset="0"/>
              </a:endParaRPr>
            </a:p>
            <a:p>
              <a:pPr algn="l">
                <a:spcBef>
                  <a:spcPct val="50000"/>
                </a:spcBef>
              </a:pPr>
              <a:r>
                <a:rPr lang="en-US" altLang="x-none" sz="1800">
                  <a:solidFill>
                    <a:srgbClr val="000000"/>
                  </a:solidFill>
                  <a:latin typeface="Arial Unicode MS" charset="0"/>
                  <a:ea typeface="Arial Unicode MS" charset="0"/>
                </a:rPr>
                <a:t>0	0	0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0	1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1	0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1	1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a:p>
              <a:pPr algn="l">
                <a:spcBef>
                  <a:spcPct val="50000"/>
                </a:spcBef>
              </a:pPr>
              <a:r>
                <a:rPr lang="en-US" altLang="x-none" sz="1800">
                  <a:solidFill>
                    <a:srgbClr val="000000"/>
                  </a:solidFill>
                  <a:latin typeface="Arial Unicode MS" charset="0"/>
                  <a:ea typeface="Arial Unicode MS" charset="0"/>
                </a:rPr>
                <a:t>1	0	0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1	0	1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a:p>
              <a:pPr algn="l">
                <a:spcBef>
                  <a:spcPct val="50000"/>
                </a:spcBef>
              </a:pPr>
              <a:r>
                <a:rPr lang="en-US" altLang="x-none" sz="1800">
                  <a:solidFill>
                    <a:srgbClr val="000000"/>
                  </a:solidFill>
                  <a:latin typeface="Arial Unicode MS" charset="0"/>
                  <a:ea typeface="Arial Unicode MS" charset="0"/>
                </a:rPr>
                <a:t>1	1	0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a:p>
              <a:pPr algn="l">
                <a:spcBef>
                  <a:spcPct val="50000"/>
                </a:spcBef>
              </a:pPr>
              <a:r>
                <a:rPr lang="en-US" altLang="x-none" sz="1800">
                  <a:solidFill>
                    <a:srgbClr val="000000"/>
                  </a:solidFill>
                  <a:latin typeface="Arial Unicode MS" charset="0"/>
                  <a:ea typeface="Arial Unicode MS" charset="0"/>
                </a:rPr>
                <a:t>1	1	1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p:txBody>
        </p:sp>
        <p:sp>
          <p:nvSpPr>
            <p:cNvPr id="9223" name="Line 6"/>
            <p:cNvSpPr>
              <a:spLocks noChangeShapeType="1"/>
            </p:cNvSpPr>
            <p:nvPr/>
          </p:nvSpPr>
          <p:spPr bwMode="auto">
            <a:xfrm>
              <a:off x="912" y="912"/>
              <a:ext cx="168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4" name="Line 7"/>
            <p:cNvSpPr>
              <a:spLocks noChangeShapeType="1"/>
            </p:cNvSpPr>
            <p:nvPr/>
          </p:nvSpPr>
          <p:spPr bwMode="auto">
            <a:xfrm flipV="1">
              <a:off x="1680" y="624"/>
              <a:ext cx="0" cy="2496"/>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aphicFrame>
        <p:nvGraphicFramePr>
          <p:cNvPr id="215048" name="Object 8"/>
          <p:cNvGraphicFramePr>
            <a:graphicFrameLocks noChangeAspect="1"/>
          </p:cNvGraphicFramePr>
          <p:nvPr/>
        </p:nvGraphicFramePr>
        <p:xfrm>
          <a:off x="6172201" y="1846264"/>
          <a:ext cx="3686175" cy="2039937"/>
        </p:xfrm>
        <a:graphic>
          <a:graphicData uri="http://schemas.openxmlformats.org/presentationml/2006/ole">
            <mc:AlternateContent xmlns:mc="http://schemas.openxmlformats.org/markup-compatibility/2006">
              <mc:Choice xmlns:v="urn:schemas-microsoft-com:vml" Requires="v">
                <p:oleObj spid="_x0000_s12436" r:id="rId4" imgW="2914650" imgH="4371975" progId="Visio.Drawing.6">
                  <p:embed/>
                </p:oleObj>
              </mc:Choice>
              <mc:Fallback>
                <p:oleObj r:id="rId4" imgW="2914650" imgH="4371975" progId="Visio.Drawing.6">
                  <p:embed/>
                  <p:pic>
                    <p:nvPicPr>
                      <p:cNvPr id="215048" name="Object 8"/>
                      <p:cNvPicPr>
                        <a:picLocks noChangeAspect="1" noChangeArrowheads="1"/>
                      </p:cNvPicPr>
                      <p:nvPr/>
                    </p:nvPicPr>
                    <p:blipFill>
                      <a:blip r:embed="rId5">
                        <a:extLst>
                          <a:ext uri="{28A0092B-C50C-407E-A947-70E740481C1C}">
                            <a14:useLocalDpi xmlns:a14="http://schemas.microsoft.com/office/drawing/2010/main" val="0"/>
                          </a:ext>
                        </a:extLst>
                      </a:blip>
                      <a:srcRect l="-758" t="43060" r="-1993" b="10983"/>
                      <a:stretch>
                        <a:fillRect/>
                      </a:stretch>
                    </p:blipFill>
                    <p:spPr bwMode="auto">
                      <a:xfrm>
                        <a:off x="6172201" y="1846264"/>
                        <a:ext cx="3686175"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95491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x-none" i="1" dirty="0"/>
              <a:t>n</a:t>
            </a:r>
            <a:r>
              <a:rPr lang="en-US" altLang="x-none" dirty="0"/>
              <a:t>-bit Adder </a:t>
            </a:r>
            <a:r>
              <a:rPr lang="en-US" altLang="x-none" sz="1800" dirty="0"/>
              <a:t>(designed to add two 16-bit numbers)</a:t>
            </a:r>
          </a:p>
        </p:txBody>
      </p:sp>
      <p:sp>
        <p:nvSpPr>
          <p:cNvPr id="209923" name="Rectangle 3"/>
          <p:cNvSpPr>
            <a:spLocks noGrp="1" noChangeArrowheads="1"/>
          </p:cNvSpPr>
          <p:nvPr>
            <p:ph type="body" idx="1"/>
          </p:nvPr>
        </p:nvSpPr>
        <p:spPr>
          <a:xfrm>
            <a:off x="3276600" y="5638800"/>
            <a:ext cx="6477000" cy="533400"/>
          </a:xfrm>
        </p:spPr>
        <p:txBody>
          <a:bodyPr>
            <a:normAutofit fontScale="85000" lnSpcReduction="10000"/>
          </a:bodyPr>
          <a:lstStyle/>
          <a:p>
            <a:pPr marL="0" indent="0">
              <a:buNone/>
            </a:pPr>
            <a:r>
              <a:rPr lang="en-US" altLang="x-none" u="sng" dirty="0"/>
              <a:t>Implementation:</a:t>
            </a:r>
            <a:r>
              <a:rPr lang="en-US" altLang="x-none" dirty="0"/>
              <a:t> array of full-adder gates.</a:t>
            </a:r>
          </a:p>
        </p:txBody>
      </p:sp>
      <p:graphicFrame>
        <p:nvGraphicFramePr>
          <p:cNvPr id="209924" name="Object 4"/>
          <p:cNvGraphicFramePr>
            <a:graphicFrameLocks noChangeAspect="1"/>
          </p:cNvGraphicFramePr>
          <p:nvPr/>
        </p:nvGraphicFramePr>
        <p:xfrm>
          <a:off x="3733800" y="1587501"/>
          <a:ext cx="4191000" cy="1989138"/>
        </p:xfrm>
        <a:graphic>
          <a:graphicData uri="http://schemas.openxmlformats.org/presentationml/2006/ole">
            <mc:AlternateContent xmlns:mc="http://schemas.openxmlformats.org/markup-compatibility/2006">
              <mc:Choice xmlns:v="urn:schemas-microsoft-com:vml" Requires="v">
                <p:oleObj spid="_x0000_s13460" r:id="rId4" imgW="3629025" imgH="3629025" progId="Visio.Drawing.6">
                  <p:embed/>
                </p:oleObj>
              </mc:Choice>
              <mc:Fallback>
                <p:oleObj r:id="rId4" imgW="3629025" imgH="3629025" progId="Visio.Drawing.6">
                  <p:embed/>
                  <p:pic>
                    <p:nvPicPr>
                      <p:cNvPr id="209924" name="Object 4"/>
                      <p:cNvPicPr>
                        <a:picLocks noChangeAspect="1" noChangeArrowheads="1"/>
                      </p:cNvPicPr>
                      <p:nvPr/>
                    </p:nvPicPr>
                    <p:blipFill>
                      <a:blip r:embed="rId5">
                        <a:extLst>
                          <a:ext uri="{28A0092B-C50C-407E-A947-70E740481C1C}">
                            <a14:useLocalDpi xmlns:a14="http://schemas.microsoft.com/office/drawing/2010/main" val="0"/>
                          </a:ext>
                        </a:extLst>
                      </a:blip>
                      <a:srcRect l="1042" t="20799" r="23210" b="35486"/>
                      <a:stretch>
                        <a:fillRect/>
                      </a:stretch>
                    </p:blipFill>
                    <p:spPr bwMode="auto">
                      <a:xfrm>
                        <a:off x="3733800" y="1587501"/>
                        <a:ext cx="41910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6"/>
          <p:cNvGrpSpPr>
            <a:grpSpLocks/>
          </p:cNvGrpSpPr>
          <p:nvPr/>
        </p:nvGrpSpPr>
        <p:grpSpPr bwMode="auto">
          <a:xfrm>
            <a:off x="3962400" y="3340101"/>
            <a:ext cx="3733800" cy="2071688"/>
            <a:chOff x="1536" y="2104"/>
            <a:chExt cx="2352" cy="1305"/>
          </a:xfrm>
        </p:grpSpPr>
        <p:sp>
          <p:nvSpPr>
            <p:cNvPr id="10246" name="Rectangle 13"/>
            <p:cNvSpPr>
              <a:spLocks noChangeArrowheads="1"/>
            </p:cNvSpPr>
            <p:nvPr/>
          </p:nvSpPr>
          <p:spPr bwMode="auto">
            <a:xfrm>
              <a:off x="1536" y="2188"/>
              <a:ext cx="2352" cy="1221"/>
            </a:xfrm>
            <a:prstGeom prst="rect">
              <a:avLst/>
            </a:prstGeom>
            <a:solidFill>
              <a:srgbClr val="E9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228600" algn="l"/>
                  <a:tab pos="457200" algn="l"/>
                  <a:tab pos="685800" algn="l"/>
                  <a:tab pos="914400" algn="l"/>
                  <a:tab pos="1143000" algn="l"/>
                  <a:tab pos="1762125" algn="l"/>
                </a:tabLst>
                <a:defRPr sz="2400">
                  <a:solidFill>
                    <a:schemeClr val="tx1"/>
                  </a:solidFill>
                  <a:latin typeface="Arial" charset="0"/>
                </a:defRPr>
              </a:lvl1pPr>
              <a:lvl2pPr marL="742950" indent="-285750">
                <a:tabLst>
                  <a:tab pos="228600" algn="l"/>
                  <a:tab pos="457200" algn="l"/>
                  <a:tab pos="685800" algn="l"/>
                  <a:tab pos="914400" algn="l"/>
                  <a:tab pos="1143000" algn="l"/>
                  <a:tab pos="1762125" algn="l"/>
                </a:tabLst>
                <a:defRPr sz="2400">
                  <a:solidFill>
                    <a:schemeClr val="tx1"/>
                  </a:solidFill>
                  <a:latin typeface="Arial" charset="0"/>
                </a:defRPr>
              </a:lvl2pPr>
              <a:lvl3pPr marL="1143000" indent="-228600">
                <a:tabLst>
                  <a:tab pos="228600" algn="l"/>
                  <a:tab pos="457200" algn="l"/>
                  <a:tab pos="685800" algn="l"/>
                  <a:tab pos="914400" algn="l"/>
                  <a:tab pos="1143000" algn="l"/>
                  <a:tab pos="1762125" algn="l"/>
                </a:tabLst>
                <a:defRPr sz="2400">
                  <a:solidFill>
                    <a:schemeClr val="tx1"/>
                  </a:solidFill>
                  <a:latin typeface="Arial" charset="0"/>
                </a:defRPr>
              </a:lvl3pPr>
              <a:lvl4pPr marL="1600200" indent="-228600">
                <a:tabLst>
                  <a:tab pos="228600" algn="l"/>
                  <a:tab pos="457200" algn="l"/>
                  <a:tab pos="685800" algn="l"/>
                  <a:tab pos="914400" algn="l"/>
                  <a:tab pos="1143000" algn="l"/>
                  <a:tab pos="1762125" algn="l"/>
                </a:tabLst>
                <a:defRPr sz="2400">
                  <a:solidFill>
                    <a:schemeClr val="tx1"/>
                  </a:solidFill>
                  <a:latin typeface="Arial" charset="0"/>
                </a:defRPr>
              </a:lvl4pPr>
              <a:lvl5pPr marL="2057400" indent="-228600">
                <a:tabLst>
                  <a:tab pos="228600" algn="l"/>
                  <a:tab pos="457200" algn="l"/>
                  <a:tab pos="685800" algn="l"/>
                  <a:tab pos="914400" algn="l"/>
                  <a:tab pos="1143000" algn="l"/>
                  <a:tab pos="1762125" algn="l"/>
                </a:tabLst>
                <a:defRPr sz="2400">
                  <a:solidFill>
                    <a:schemeClr val="tx1"/>
                  </a:solidFill>
                  <a:latin typeface="Arial" charset="0"/>
                </a:defRPr>
              </a:lvl5pPr>
              <a:lvl6pPr marL="25146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6pPr>
              <a:lvl7pPr marL="29718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7pPr>
              <a:lvl8pPr marL="34290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8pPr>
              <a:lvl9pPr marL="38862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9pPr>
            </a:lstStyle>
            <a:p>
              <a:pPr algn="l">
                <a:spcBef>
                  <a:spcPct val="100000"/>
                </a:spcBef>
              </a:pPr>
              <a:r>
                <a:rPr lang="en-US" altLang="x-none" dirty="0">
                  <a:ea typeface="Times New Roman" charset="0"/>
                  <a:cs typeface="Times New Roman" charset="0"/>
                </a:rPr>
                <a:t>...    1     0    1     1      </a:t>
              </a:r>
              <a:r>
                <a:rPr lang="en-US" altLang="x-none" dirty="0">
                  <a:solidFill>
                    <a:srgbClr val="000099"/>
                  </a:solidFill>
                  <a:ea typeface="Times New Roman" charset="0"/>
                  <a:cs typeface="Times New Roman" charset="0"/>
                </a:rPr>
                <a:t>a</a:t>
              </a:r>
              <a:endParaRPr lang="en-US" altLang="x-none" dirty="0">
                <a:solidFill>
                  <a:srgbClr val="000099"/>
                </a:solidFill>
                <a:latin typeface="Arial Unicode MS" charset="0"/>
                <a:ea typeface="Arial Unicode MS" charset="0"/>
              </a:endParaRPr>
            </a:p>
            <a:p>
              <a:pPr algn="l">
                <a:spcBef>
                  <a:spcPct val="100000"/>
                </a:spcBef>
              </a:pPr>
              <a:r>
                <a:rPr lang="en-US" altLang="x-none" dirty="0">
                  <a:solidFill>
                    <a:srgbClr val="000000"/>
                  </a:solidFill>
                  <a:latin typeface="Times New Roman" charset="0"/>
                  <a:ea typeface="Arial Unicode MS" charset="0"/>
                </a:rPr>
                <a:t>…</a:t>
              </a:r>
              <a:r>
                <a:rPr lang="en-US" altLang="x-none" dirty="0">
                  <a:solidFill>
                    <a:srgbClr val="000000"/>
                  </a:solidFill>
                  <a:latin typeface="Arial Unicode MS" charset="0"/>
                  <a:ea typeface="Arial Unicode MS" charset="0"/>
                </a:rPr>
                <a:t>	  0	   0    1     0      </a:t>
              </a:r>
              <a:r>
                <a:rPr lang="en-US" altLang="x-none" dirty="0">
                  <a:solidFill>
                    <a:srgbClr val="000099"/>
                  </a:solidFill>
                  <a:ea typeface="Times New Roman" charset="0"/>
                  <a:cs typeface="Times New Roman" charset="0"/>
                </a:rPr>
                <a:t>b</a:t>
              </a:r>
            </a:p>
            <a:p>
              <a:pPr algn="l">
                <a:spcBef>
                  <a:spcPct val="100000"/>
                </a:spcBef>
              </a:pPr>
              <a:r>
                <a:rPr lang="en-US" altLang="x-none" dirty="0">
                  <a:solidFill>
                    <a:srgbClr val="000000"/>
                  </a:solidFill>
                  <a:latin typeface="Times New Roman" charset="0"/>
                  <a:ea typeface="Arial Unicode MS" charset="0"/>
                </a:rPr>
                <a:t>…</a:t>
              </a:r>
              <a:r>
                <a:rPr lang="en-US" altLang="x-none" dirty="0">
                  <a:solidFill>
                    <a:srgbClr val="000000"/>
                  </a:solidFill>
                  <a:latin typeface="Arial Unicode MS" charset="0"/>
                  <a:ea typeface="Arial Unicode MS" charset="0"/>
                </a:rPr>
                <a:t>	  </a:t>
              </a:r>
              <a:r>
                <a:rPr lang="en-US" altLang="x-none" dirty="0">
                  <a:solidFill>
                    <a:srgbClr val="990033"/>
                  </a:solidFill>
                  <a:ea typeface="Times New Roman" charset="0"/>
                  <a:cs typeface="Times New Roman" charset="0"/>
                </a:rPr>
                <a:t>1	   1    0</a:t>
              </a:r>
              <a:r>
                <a:rPr lang="en-US" altLang="x-none" dirty="0">
                  <a:solidFill>
                    <a:srgbClr val="000000"/>
                  </a:solidFill>
                  <a:latin typeface="Arial Unicode MS" charset="0"/>
                  <a:ea typeface="Arial Unicode MS" charset="0"/>
                </a:rPr>
                <a:t>     </a:t>
              </a:r>
              <a:r>
                <a:rPr lang="en-US" altLang="x-none" dirty="0">
                  <a:solidFill>
                    <a:srgbClr val="990033"/>
                  </a:solidFill>
                  <a:ea typeface="Times New Roman" charset="0"/>
                  <a:cs typeface="Times New Roman" charset="0"/>
                </a:rPr>
                <a:t>1 </a:t>
              </a:r>
              <a:r>
                <a:rPr lang="en-US" altLang="x-none" dirty="0">
                  <a:solidFill>
                    <a:srgbClr val="000000"/>
                  </a:solidFill>
                  <a:latin typeface="Arial Unicode MS" charset="0"/>
                  <a:ea typeface="Arial Unicode MS" charset="0"/>
                </a:rPr>
                <a:t>     </a:t>
              </a:r>
              <a:r>
                <a:rPr lang="en-US" altLang="x-none" dirty="0">
                  <a:solidFill>
                    <a:srgbClr val="000099"/>
                  </a:solidFill>
                  <a:ea typeface="Times New Roman" charset="0"/>
                  <a:cs typeface="Times New Roman" charset="0"/>
                </a:rPr>
                <a:t>out</a:t>
              </a:r>
            </a:p>
          </p:txBody>
        </p:sp>
        <p:sp>
          <p:nvSpPr>
            <p:cNvPr id="10247" name="Text Box 10"/>
            <p:cNvSpPr txBox="1">
              <a:spLocks noChangeArrowheads="1"/>
            </p:cNvSpPr>
            <p:nvPr/>
          </p:nvSpPr>
          <p:spPr bwMode="auto">
            <a:xfrm>
              <a:off x="3552" y="2104"/>
              <a:ext cx="28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rtl="1"/>
              <a:r>
                <a:rPr lang="en-US" altLang="x-none" b="1">
                  <a:solidFill>
                    <a:srgbClr val="000000"/>
                  </a:solidFill>
                  <a:latin typeface="Arial Unicode MS" charset="0"/>
                  <a:ea typeface="Arial Unicode MS" charset="0"/>
                </a:rPr>
                <a:t>+</a:t>
              </a:r>
              <a:endParaRPr lang="he-IL" altLang="x-none">
                <a:solidFill>
                  <a:srgbClr val="000000"/>
                </a:solidFill>
                <a:latin typeface="Arial Unicode MS" charset="0"/>
                <a:ea typeface="Arial Unicode MS" charset="0"/>
              </a:endParaRPr>
            </a:p>
            <a:p>
              <a:pPr algn="l"/>
              <a:endParaRPr lang="he-IL" altLang="x-none">
                <a:latin typeface="Times New Roman" charset="0"/>
              </a:endParaRPr>
            </a:p>
          </p:txBody>
        </p:sp>
        <p:sp>
          <p:nvSpPr>
            <p:cNvPr id="10248" name="Line 14"/>
            <p:cNvSpPr>
              <a:spLocks noChangeShapeType="1"/>
            </p:cNvSpPr>
            <p:nvPr/>
          </p:nvSpPr>
          <p:spPr bwMode="auto">
            <a:xfrm>
              <a:off x="1584" y="2728"/>
              <a:ext cx="2160"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969371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a:spLocks noChangeArrowheads="1"/>
          </p:cNvSpPr>
          <p:nvPr/>
        </p:nvSpPr>
        <p:spPr bwMode="auto">
          <a:xfrm>
            <a:off x="2057400" y="1359693"/>
            <a:ext cx="7848600" cy="381000"/>
          </a:xfrm>
          <a:prstGeom prst="rightArrow">
            <a:avLst>
              <a:gd name="adj1" fmla="val 50000"/>
              <a:gd name="adj2" fmla="val 49974"/>
            </a:avLst>
          </a:prstGeom>
          <a:solidFill>
            <a:srgbClr val="FFCC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x-none" altLang="x-none"/>
          </a:p>
        </p:txBody>
      </p:sp>
      <p:sp>
        <p:nvSpPr>
          <p:cNvPr id="11267" name="Rectangle 2"/>
          <p:cNvSpPr>
            <a:spLocks noGrp="1" noChangeArrowheads="1"/>
          </p:cNvSpPr>
          <p:nvPr>
            <p:ph type="title"/>
          </p:nvPr>
        </p:nvSpPr>
        <p:spPr/>
        <p:txBody>
          <a:bodyPr/>
          <a:lstStyle/>
          <a:p>
            <a:r>
              <a:rPr lang="en-US" altLang="x-none" dirty="0"/>
              <a:t>The ALU </a:t>
            </a:r>
            <a:r>
              <a:rPr lang="en-US" altLang="x-none" sz="1600" dirty="0"/>
              <a:t>(of the Hack platform)</a:t>
            </a:r>
          </a:p>
        </p:txBody>
      </p:sp>
      <p:graphicFrame>
        <p:nvGraphicFramePr>
          <p:cNvPr id="212999" name="Object 7"/>
          <p:cNvGraphicFramePr>
            <a:graphicFrameLocks noChangeAspect="1"/>
          </p:cNvGraphicFramePr>
          <p:nvPr/>
        </p:nvGraphicFramePr>
        <p:xfrm>
          <a:off x="1714500" y="2075655"/>
          <a:ext cx="2667000" cy="1147763"/>
        </p:xfrm>
        <a:graphic>
          <a:graphicData uri="http://schemas.openxmlformats.org/presentationml/2006/ole">
            <mc:AlternateContent xmlns:mc="http://schemas.openxmlformats.org/markup-compatibility/2006">
              <mc:Choice xmlns:v="urn:schemas-microsoft-com:vml" Requires="v">
                <p:oleObj spid="_x0000_s14925" r:id="rId4" imgW="2914650" imgH="3648075" progId="Visio.Drawing.6">
                  <p:embed/>
                </p:oleObj>
              </mc:Choice>
              <mc:Fallback>
                <p:oleObj r:id="rId4" imgW="2914650" imgH="3648075" progId="Visio.Drawing.6">
                  <p:embed/>
                  <p:pic>
                    <p:nvPicPr>
                      <p:cNvPr id="212999" name="Object 7"/>
                      <p:cNvPicPr>
                        <a:picLocks noChangeAspect="1" noChangeArrowheads="1"/>
                      </p:cNvPicPr>
                      <p:nvPr/>
                    </p:nvPicPr>
                    <p:blipFill>
                      <a:blip r:embed="rId5">
                        <a:extLst>
                          <a:ext uri="{28A0092B-C50C-407E-A947-70E740481C1C}">
                            <a14:useLocalDpi xmlns:a14="http://schemas.microsoft.com/office/drawing/2010/main" val="0"/>
                          </a:ext>
                        </a:extLst>
                      </a:blip>
                      <a:srcRect t="43169" r="5344" b="17685"/>
                      <a:stretch>
                        <a:fillRect/>
                      </a:stretch>
                    </p:blipFill>
                    <p:spPr bwMode="auto">
                      <a:xfrm>
                        <a:off x="1714500" y="2075655"/>
                        <a:ext cx="2667000"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00" name="Object 8"/>
          <p:cNvGraphicFramePr>
            <a:graphicFrameLocks noChangeAspect="1"/>
          </p:cNvGraphicFramePr>
          <p:nvPr/>
        </p:nvGraphicFramePr>
        <p:xfrm>
          <a:off x="4572000" y="1870075"/>
          <a:ext cx="2819400" cy="1558925"/>
        </p:xfrm>
        <a:graphic>
          <a:graphicData uri="http://schemas.openxmlformats.org/presentationml/2006/ole">
            <mc:AlternateContent xmlns:mc="http://schemas.openxmlformats.org/markup-compatibility/2006">
              <mc:Choice xmlns:v="urn:schemas-microsoft-com:vml" Requires="v">
                <p:oleObj spid="_x0000_s14926" r:id="rId6" imgW="2914650" imgH="4371975" progId="Visio.Drawing.6">
                  <p:embed/>
                </p:oleObj>
              </mc:Choice>
              <mc:Fallback>
                <p:oleObj r:id="rId6" imgW="2914650" imgH="4371975" progId="Visio.Drawing.6">
                  <p:embed/>
                  <p:pic>
                    <p:nvPicPr>
                      <p:cNvPr id="213000" name="Object 8"/>
                      <p:cNvPicPr>
                        <a:picLocks noChangeAspect="1" noChangeArrowheads="1"/>
                      </p:cNvPicPr>
                      <p:nvPr/>
                    </p:nvPicPr>
                    <p:blipFill>
                      <a:blip r:embed="rId7">
                        <a:extLst>
                          <a:ext uri="{28A0092B-C50C-407E-A947-70E740481C1C}">
                            <a14:useLocalDpi xmlns:a14="http://schemas.microsoft.com/office/drawing/2010/main" val="0"/>
                          </a:ext>
                        </a:extLst>
                      </a:blip>
                      <a:srcRect l="-758" t="43060" r="-1993" b="10983"/>
                      <a:stretch>
                        <a:fillRect/>
                      </a:stretch>
                    </p:blipFill>
                    <p:spPr bwMode="auto">
                      <a:xfrm>
                        <a:off x="4572000" y="1870075"/>
                        <a:ext cx="281940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01" name="Object 9"/>
          <p:cNvGraphicFramePr>
            <a:graphicFrameLocks noChangeAspect="1"/>
          </p:cNvGraphicFramePr>
          <p:nvPr/>
        </p:nvGraphicFramePr>
        <p:xfrm>
          <a:off x="7429500" y="1982787"/>
          <a:ext cx="3048000" cy="1446213"/>
        </p:xfrm>
        <a:graphic>
          <a:graphicData uri="http://schemas.openxmlformats.org/presentationml/2006/ole">
            <mc:AlternateContent xmlns:mc="http://schemas.openxmlformats.org/markup-compatibility/2006">
              <mc:Choice xmlns:v="urn:schemas-microsoft-com:vml" Requires="v">
                <p:oleObj spid="_x0000_s14927" name="VISIO" r:id="rId8" imgW="3628440" imgH="3628440" progId="Visio.Drawing.6">
                  <p:embed/>
                </p:oleObj>
              </mc:Choice>
              <mc:Fallback>
                <p:oleObj name="VISIO" r:id="rId8" imgW="3628440" imgH="3628440" progId="Visio.Drawing.6">
                  <p:embed/>
                  <p:pic>
                    <p:nvPicPr>
                      <p:cNvPr id="213001" name="Object 9"/>
                      <p:cNvPicPr>
                        <a:picLocks noChangeAspect="1" noChangeArrowheads="1"/>
                      </p:cNvPicPr>
                      <p:nvPr/>
                    </p:nvPicPr>
                    <p:blipFill>
                      <a:blip r:embed="rId9">
                        <a:extLst>
                          <a:ext uri="{28A0092B-C50C-407E-A947-70E740481C1C}">
                            <a14:useLocalDpi xmlns:a14="http://schemas.microsoft.com/office/drawing/2010/main" val="0"/>
                          </a:ext>
                        </a:extLst>
                      </a:blip>
                      <a:srcRect l="1042" t="20799" r="23210" b="35486"/>
                      <a:stretch>
                        <a:fillRect/>
                      </a:stretch>
                    </p:blipFill>
                    <p:spPr bwMode="auto">
                      <a:xfrm>
                        <a:off x="7429500" y="1982787"/>
                        <a:ext cx="30480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02" name="Object 10"/>
          <p:cNvGraphicFramePr>
            <a:graphicFrameLocks noChangeAspect="1"/>
          </p:cNvGraphicFramePr>
          <p:nvPr/>
        </p:nvGraphicFramePr>
        <p:xfrm>
          <a:off x="3048000" y="3558380"/>
          <a:ext cx="3886200" cy="2743200"/>
        </p:xfrm>
        <a:graphic>
          <a:graphicData uri="http://schemas.openxmlformats.org/presentationml/2006/ole">
            <mc:AlternateContent xmlns:mc="http://schemas.openxmlformats.org/markup-compatibility/2006">
              <mc:Choice xmlns:v="urn:schemas-microsoft-com:vml" Requires="v">
                <p:oleObj spid="_x0000_s14928" r:id="rId10" imgW="5448300" imgH="4381500" progId="Visio.Drawing.6">
                  <p:embed/>
                </p:oleObj>
              </mc:Choice>
              <mc:Fallback>
                <p:oleObj r:id="rId10" imgW="5448300" imgH="4381500" progId="Visio.Drawing.6">
                  <p:embed/>
                  <p:pic>
                    <p:nvPicPr>
                      <p:cNvPr id="213002" name="Object 10"/>
                      <p:cNvPicPr>
                        <a:picLocks noChangeAspect="1" noChangeArrowheads="1"/>
                      </p:cNvPicPr>
                      <p:nvPr/>
                    </p:nvPicPr>
                    <p:blipFill>
                      <a:blip r:embed="rId11">
                        <a:extLst>
                          <a:ext uri="{28A0092B-C50C-407E-A947-70E740481C1C}">
                            <a14:useLocalDpi xmlns:a14="http://schemas.microsoft.com/office/drawing/2010/main" val="0"/>
                          </a:ext>
                        </a:extLst>
                      </a:blip>
                      <a:srcRect l="-862" t="20767" r="11543" b="818"/>
                      <a:stretch>
                        <a:fillRect/>
                      </a:stretch>
                    </p:blipFill>
                    <p:spPr bwMode="auto">
                      <a:xfrm>
                        <a:off x="3048000" y="3558380"/>
                        <a:ext cx="3886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3003" name="Rectangle 11"/>
          <p:cNvSpPr>
            <a:spLocks noChangeArrowheads="1"/>
          </p:cNvSpPr>
          <p:nvPr/>
        </p:nvSpPr>
        <p:spPr bwMode="auto">
          <a:xfrm>
            <a:off x="7239000" y="3429000"/>
            <a:ext cx="3429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0"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60000"/>
              </a:lnSpc>
              <a:spcBef>
                <a:spcPct val="95000"/>
              </a:spcBef>
              <a:buClr>
                <a:srgbClr val="006600"/>
              </a:buClr>
              <a:buSzPct val="85000"/>
              <a:buFont typeface="Wingdings" charset="2"/>
              <a:buNone/>
            </a:pPr>
            <a:r>
              <a:rPr lang="en-US" altLang="x-none" sz="1800" b="1">
                <a:solidFill>
                  <a:srgbClr val="000099"/>
                </a:solidFill>
                <a:latin typeface="Courier New" charset="0"/>
                <a:ea typeface="Courier New" charset="0"/>
                <a:cs typeface="Courier New" charset="0"/>
              </a:rPr>
              <a:t>out(x, y,</a:t>
            </a:r>
            <a:r>
              <a:rPr lang="en-US" altLang="x-none" sz="1800">
                <a:solidFill>
                  <a:srgbClr val="000099"/>
                </a:solidFill>
                <a:latin typeface="Comic Sans MS" charset="0"/>
              </a:rPr>
              <a:t> </a:t>
            </a:r>
            <a:r>
              <a:rPr lang="en-US" altLang="x-none" sz="1400">
                <a:solidFill>
                  <a:srgbClr val="000099"/>
                </a:solidFill>
                <a:latin typeface="Comic Sans MS" charset="0"/>
              </a:rPr>
              <a:t>control bits</a:t>
            </a:r>
            <a:r>
              <a:rPr lang="en-US" altLang="x-none" sz="1800" b="1">
                <a:solidFill>
                  <a:srgbClr val="000099"/>
                </a:solidFill>
                <a:latin typeface="Courier New" charset="0"/>
                <a:ea typeface="Courier New" charset="0"/>
                <a:cs typeface="Courier New" charset="0"/>
              </a:rPr>
              <a:t>) =</a:t>
            </a:r>
          </a:p>
          <a:p>
            <a:pPr algn="l">
              <a:spcBef>
                <a:spcPct val="70000"/>
              </a:spcBef>
              <a:buClr>
                <a:srgbClr val="003399"/>
              </a:buClr>
              <a:buSzPct val="70000"/>
              <a:buFont typeface="Wingdings" charset="2"/>
              <a:buNone/>
            </a:pPr>
            <a:r>
              <a:rPr lang="en-US" altLang="x-none" sz="1800">
                <a:latin typeface="Comic Sans MS" charset="0"/>
              </a:rPr>
              <a:t>    </a:t>
            </a:r>
            <a:r>
              <a:rPr lang="en-US" altLang="x-none" sz="1800" b="1">
                <a:latin typeface="Courier New" charset="0"/>
                <a:ea typeface="Courier New" charset="0"/>
                <a:cs typeface="Courier New" charset="0"/>
              </a:rPr>
              <a:t>x+y, x-y, y–x,</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0, 1, -1,</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 y, -x, -y,</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 y!,</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x+1, y+1, x-1, y-1,</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x&amp;y, x|y</a:t>
            </a:r>
          </a:p>
          <a:p>
            <a:pPr algn="l">
              <a:lnSpc>
                <a:spcPct val="60000"/>
              </a:lnSpc>
              <a:spcBef>
                <a:spcPct val="95000"/>
              </a:spcBef>
              <a:buClr>
                <a:srgbClr val="003399"/>
              </a:buClr>
              <a:buSzPct val="70000"/>
              <a:buFont typeface="Wingdings" charset="2"/>
              <a:buChar char="l"/>
            </a:pPr>
            <a:endParaRPr lang="en-US" altLang="x-none" sz="1800" b="1">
              <a:latin typeface="Courier New" charset="0"/>
              <a:ea typeface="Courier New" charset="0"/>
              <a:cs typeface="Courier New" charset="0"/>
            </a:endParaRPr>
          </a:p>
          <a:p>
            <a:pPr algn="l">
              <a:lnSpc>
                <a:spcPct val="60000"/>
              </a:lnSpc>
              <a:spcBef>
                <a:spcPct val="95000"/>
              </a:spcBef>
              <a:buClr>
                <a:srgbClr val="003399"/>
              </a:buClr>
              <a:buSzPct val="70000"/>
              <a:buFont typeface="Wingdings" charset="2"/>
              <a:buChar char="l"/>
            </a:pPr>
            <a:endParaRPr lang="en-US" altLang="x-none" sz="1800">
              <a:latin typeface="Comic Sans MS" charset="0"/>
            </a:endParaRPr>
          </a:p>
        </p:txBody>
      </p:sp>
    </p:spTree>
    <p:extLst>
      <p:ext uri="{BB962C8B-B14F-4D97-AF65-F5344CB8AC3E}">
        <p14:creationId xmlns:p14="http://schemas.microsoft.com/office/powerpoint/2010/main" val="1985638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3</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r>
              <a:rPr lang="en-US" altLang="zh-CN" sz="3200" dirty="0">
                <a:latin typeface="Arial" panose="020B0604020202020204" pitchFamily="34" charset="0"/>
              </a:rPr>
              <a:t>Week 1 References: </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en-US" altLang="zh-CN" sz="2000" u="sng" dirty="0">
                <a:latin typeface="Comic Sans MS" panose="030F0702030302020204" pitchFamily="66" charset="0"/>
              </a:rPr>
              <a:t>Videos:</a:t>
            </a:r>
          </a:p>
          <a:p>
            <a:pPr>
              <a:spcBef>
                <a:spcPct val="100000"/>
              </a:spcBef>
            </a:pPr>
            <a:r>
              <a:rPr lang="en-US" altLang="zh-CN" sz="2000" dirty="0">
                <a:latin typeface="Comic Sans MS" panose="030F0702030302020204" pitchFamily="66" charset="0"/>
              </a:rPr>
              <a:t>Coursera Video website: https://</a:t>
            </a:r>
            <a:r>
              <a:rPr lang="en-US" altLang="zh-CN" sz="2000" dirty="0" err="1">
                <a:latin typeface="Comic Sans MS" panose="030F0702030302020204" pitchFamily="66" charset="0"/>
              </a:rPr>
              <a:t>www.coursera.org</a:t>
            </a:r>
            <a:r>
              <a:rPr lang="en-US" altLang="zh-CN" sz="2000" dirty="0">
                <a:latin typeface="Comic Sans MS" panose="030F0702030302020204" pitchFamily="66" charset="0"/>
              </a:rPr>
              <a:t>/learn/build-a-computer</a:t>
            </a:r>
          </a:p>
          <a:p>
            <a:pPr>
              <a:spcBef>
                <a:spcPct val="100000"/>
              </a:spcBef>
            </a:pPr>
            <a:r>
              <a:rPr lang="en-US" altLang="zh-CN" sz="2000" dirty="0">
                <a:latin typeface="Comic Sans MS" panose="030F0702030302020204" pitchFamily="66" charset="0"/>
              </a:rPr>
              <a:t>Computer Science by PBS: </a:t>
            </a:r>
            <a:r>
              <a:rPr lang="en-US" altLang="zh-CN" sz="2000" dirty="0">
                <a:latin typeface="Comic Sans MS" panose="030F0702030302020204" pitchFamily="66" charset="0"/>
                <a:hlinkClick r:id="rId3"/>
              </a:rPr>
              <a:t>https://</a:t>
            </a:r>
            <a:r>
              <a:rPr lang="en-US" altLang="zh-CN" sz="2000" dirty="0" err="1">
                <a:latin typeface="Comic Sans MS" panose="030F0702030302020204" pitchFamily="66" charset="0"/>
                <a:hlinkClick r:id="rId3"/>
              </a:rPr>
              <a:t>youtu.be</a:t>
            </a:r>
            <a:r>
              <a:rPr lang="en-US" altLang="zh-CN" sz="2000" dirty="0">
                <a:latin typeface="Comic Sans MS" panose="030F0702030302020204" pitchFamily="66" charset="0"/>
                <a:hlinkClick r:id="rId3"/>
              </a:rPr>
              <a:t>/gI-qXk7XojA</a:t>
            </a:r>
            <a:endParaRPr lang="en-US" altLang="zh-CN" sz="2000" dirty="0">
              <a:latin typeface="Comic Sans MS" panose="030F0702030302020204" pitchFamily="66" charset="0"/>
            </a:endParaRPr>
          </a:p>
          <a:p>
            <a:pPr lvl="1">
              <a:spcBef>
                <a:spcPct val="100000"/>
              </a:spcBef>
            </a:pPr>
            <a:r>
              <a:rPr lang="en-US" sz="2000" b="1" dirty="0"/>
              <a:t>Boolean Logic &amp; Logic Gates: Crash Course Computer Science #3</a:t>
            </a:r>
            <a:endParaRPr lang="en-US" altLang="zh-CN" sz="2000" dirty="0">
              <a:latin typeface="Comic Sans MS" panose="030F0702030302020204" pitchFamily="66" charset="0"/>
            </a:endParaRPr>
          </a:p>
        </p:txBody>
      </p:sp>
      <p:pic>
        <p:nvPicPr>
          <p:cNvPr id="3" name="Picture 2">
            <a:hlinkClick r:id="rId3"/>
            <a:extLst>
              <a:ext uri="{FF2B5EF4-FFF2-40B4-BE49-F238E27FC236}">
                <a16:creationId xmlns:a16="http://schemas.microsoft.com/office/drawing/2014/main" id="{F6B2F2F9-F46B-AD4E-A429-FCFDE88F7AA6}"/>
              </a:ext>
            </a:extLst>
          </p:cNvPr>
          <p:cNvPicPr>
            <a:picLocks noChangeAspect="1"/>
          </p:cNvPicPr>
          <p:nvPr/>
        </p:nvPicPr>
        <p:blipFill>
          <a:blip r:embed="rId4"/>
          <a:stretch>
            <a:fillRect/>
          </a:stretch>
        </p:blipFill>
        <p:spPr>
          <a:xfrm>
            <a:off x="2693921" y="3187806"/>
            <a:ext cx="5917952" cy="3420081"/>
          </a:xfrm>
          <a:prstGeom prst="rect">
            <a:avLst/>
          </a:prstGeom>
        </p:spPr>
      </p:pic>
    </p:spTree>
    <p:extLst>
      <p:ext uri="{BB962C8B-B14F-4D97-AF65-F5344CB8AC3E}">
        <p14:creationId xmlns:p14="http://schemas.microsoft.com/office/powerpoint/2010/main" val="305988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x-none" dirty="0"/>
              <a:t>ALU logic </a:t>
            </a:r>
            <a:r>
              <a:rPr lang="en-US" altLang="x-none" sz="1600" dirty="0"/>
              <a:t>(Hack platform)</a:t>
            </a:r>
          </a:p>
        </p:txBody>
      </p:sp>
      <p:pic>
        <p:nvPicPr>
          <p:cNvPr id="218150" name="Picture 38" descr="Bouque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9423" y="1243314"/>
            <a:ext cx="73914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51" name="Rectangle 39"/>
          <p:cNvSpPr>
            <a:spLocks noGrp="1" noChangeArrowheads="1"/>
          </p:cNvSpPr>
          <p:nvPr>
            <p:ph type="body" idx="1"/>
          </p:nvPr>
        </p:nvSpPr>
        <p:spPr>
          <a:xfrm>
            <a:off x="364602" y="5205714"/>
            <a:ext cx="5181600" cy="1219200"/>
          </a:xfrm>
          <a:solidFill>
            <a:schemeClr val="bg1"/>
          </a:solidFill>
        </p:spPr>
        <p:txBody>
          <a:bodyPr/>
          <a:lstStyle/>
          <a:p>
            <a:pPr>
              <a:spcBef>
                <a:spcPct val="100000"/>
              </a:spcBef>
              <a:buFont typeface="Wingdings" charset="2"/>
              <a:buNone/>
            </a:pPr>
            <a:br>
              <a:rPr lang="en-US" altLang="x-none" sz="1600" u="sng" dirty="0"/>
            </a:br>
            <a:r>
              <a:rPr lang="en-US" altLang="x-none" sz="1600" u="sng" dirty="0"/>
              <a:t>Implementation:</a:t>
            </a:r>
            <a:r>
              <a:rPr lang="en-US" altLang="x-none" sz="1600" dirty="0"/>
              <a:t> build a logic gate architecture</a:t>
            </a:r>
            <a:br>
              <a:rPr lang="en-US" altLang="x-none" sz="1600" dirty="0"/>
            </a:br>
            <a:r>
              <a:rPr lang="en-US" altLang="x-none" sz="1600" dirty="0"/>
              <a:t>that “executes” the control bit “instructions”:</a:t>
            </a:r>
            <a:br>
              <a:rPr lang="en-US" altLang="x-none" sz="1600" dirty="0"/>
            </a:br>
            <a:r>
              <a:rPr lang="en-US" altLang="x-none" sz="1600" dirty="0"/>
              <a:t>if </a:t>
            </a:r>
            <a:r>
              <a:rPr lang="en-US" altLang="x-none" sz="1600" dirty="0" err="1"/>
              <a:t>zx</a:t>
            </a:r>
            <a:r>
              <a:rPr lang="en-US" altLang="x-none" sz="1600" dirty="0"/>
              <a:t>==1 then set x to 0 (bit-wise), etc.</a:t>
            </a:r>
          </a:p>
        </p:txBody>
      </p:sp>
    </p:spTree>
    <p:extLst>
      <p:ext uri="{BB962C8B-B14F-4D97-AF65-F5344CB8AC3E}">
        <p14:creationId xmlns:p14="http://schemas.microsoft.com/office/powerpoint/2010/main" val="994715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5"/>
          <p:cNvSpPr>
            <a:spLocks noChangeArrowheads="1"/>
          </p:cNvSpPr>
          <p:nvPr/>
        </p:nvSpPr>
        <p:spPr bwMode="auto">
          <a:xfrm>
            <a:off x="1676400" y="76200"/>
            <a:ext cx="876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a:solidFill>
                  <a:srgbClr val="663300"/>
                </a:solidFill>
              </a:rPr>
              <a:t>The ALU in the CPU context </a:t>
            </a:r>
            <a:r>
              <a:rPr lang="en-US" altLang="x-none" sz="1600">
                <a:solidFill>
                  <a:srgbClr val="663300"/>
                </a:solidFill>
              </a:rPr>
              <a:t>(a sneak preview of the Hack platform)</a:t>
            </a:r>
          </a:p>
        </p:txBody>
      </p:sp>
      <p:grpSp>
        <p:nvGrpSpPr>
          <p:cNvPr id="14" name="Group 13"/>
          <p:cNvGrpSpPr>
            <a:grpSpLocks/>
          </p:cNvGrpSpPr>
          <p:nvPr/>
        </p:nvGrpSpPr>
        <p:grpSpPr bwMode="auto">
          <a:xfrm>
            <a:off x="3914775" y="1006475"/>
            <a:ext cx="4286250" cy="3962400"/>
            <a:chOff x="2800350" y="1600200"/>
            <a:chExt cx="3448050" cy="3048000"/>
          </a:xfrm>
        </p:grpSpPr>
        <p:sp>
          <p:nvSpPr>
            <p:cNvPr id="13316" name="Line 4"/>
            <p:cNvSpPr>
              <a:spLocks noChangeShapeType="1"/>
            </p:cNvSpPr>
            <p:nvPr/>
          </p:nvSpPr>
          <p:spPr bwMode="auto">
            <a:xfrm>
              <a:off x="3562350" y="3224213"/>
              <a:ext cx="762000" cy="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7" name="Line 5"/>
            <p:cNvSpPr>
              <a:spLocks noChangeShapeType="1"/>
            </p:cNvSpPr>
            <p:nvPr/>
          </p:nvSpPr>
          <p:spPr bwMode="auto">
            <a:xfrm>
              <a:off x="5695950" y="3038475"/>
              <a:ext cx="552450" cy="158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8" name="Line 6"/>
            <p:cNvSpPr>
              <a:spLocks noChangeShapeType="1"/>
            </p:cNvSpPr>
            <p:nvPr/>
          </p:nvSpPr>
          <p:spPr bwMode="auto">
            <a:xfrm>
              <a:off x="4762500" y="2393950"/>
              <a:ext cx="552450" cy="158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9" name="Freeform 7"/>
            <p:cNvSpPr>
              <a:spLocks/>
            </p:cNvSpPr>
            <p:nvPr/>
          </p:nvSpPr>
          <p:spPr bwMode="auto">
            <a:xfrm>
              <a:off x="5321300" y="2076450"/>
              <a:ext cx="409575" cy="1919288"/>
            </a:xfrm>
            <a:custGeom>
              <a:avLst/>
              <a:gdLst>
                <a:gd name="T0" fmla="*/ 2147483647 w 258"/>
                <a:gd name="T1" fmla="*/ 2147483647 h 1209"/>
                <a:gd name="T2" fmla="*/ 2147483647 w 258"/>
                <a:gd name="T3" fmla="*/ 2147483647 h 1209"/>
                <a:gd name="T4" fmla="*/ 0 w 258"/>
                <a:gd name="T5" fmla="*/ 0 h 1209"/>
                <a:gd name="T6" fmla="*/ 0 w 258"/>
                <a:gd name="T7" fmla="*/ 2147483647 h 1209"/>
                <a:gd name="T8" fmla="*/ 2147483647 w 258"/>
                <a:gd name="T9" fmla="*/ 2147483647 h 1209"/>
                <a:gd name="T10" fmla="*/ 0 60000 65536"/>
                <a:gd name="T11" fmla="*/ 0 60000 65536"/>
                <a:gd name="T12" fmla="*/ 0 60000 65536"/>
                <a:gd name="T13" fmla="*/ 0 60000 65536"/>
                <a:gd name="T14" fmla="*/ 0 60000 65536"/>
                <a:gd name="T15" fmla="*/ 0 w 258"/>
                <a:gd name="T16" fmla="*/ 0 h 1209"/>
                <a:gd name="T17" fmla="*/ 258 w 258"/>
                <a:gd name="T18" fmla="*/ 1209 h 1209"/>
              </a:gdLst>
              <a:ahLst/>
              <a:cxnLst>
                <a:cxn ang="T10">
                  <a:pos x="T0" y="T1"/>
                </a:cxn>
                <a:cxn ang="T11">
                  <a:pos x="T2" y="T3"/>
                </a:cxn>
                <a:cxn ang="T12">
                  <a:pos x="T4" y="T5"/>
                </a:cxn>
                <a:cxn ang="T13">
                  <a:pos x="T6" y="T7"/>
                </a:cxn>
                <a:cxn ang="T14">
                  <a:pos x="T8" y="T9"/>
                </a:cxn>
              </a:cxnLst>
              <a:rect l="T15" t="T16" r="T17" b="T18"/>
              <a:pathLst>
                <a:path w="258" h="1209">
                  <a:moveTo>
                    <a:pt x="258" y="907"/>
                  </a:moveTo>
                  <a:lnTo>
                    <a:pt x="258" y="303"/>
                  </a:lnTo>
                  <a:lnTo>
                    <a:pt x="0" y="0"/>
                  </a:lnTo>
                  <a:lnTo>
                    <a:pt x="0" y="1209"/>
                  </a:lnTo>
                  <a:lnTo>
                    <a:pt x="258" y="907"/>
                  </a:lnTo>
                  <a:close/>
                </a:path>
              </a:pathLst>
            </a:custGeom>
            <a:solidFill>
              <a:srgbClr val="EEFFBF"/>
            </a:solidFill>
            <a:ln w="3175">
              <a:solidFill>
                <a:srgbClr val="000000"/>
              </a:solidFill>
              <a:round/>
              <a:headEnd/>
              <a:tailEnd/>
            </a:ln>
          </p:spPr>
          <p:txBody>
            <a:bodyPr/>
            <a:lstStyle/>
            <a:p>
              <a:endParaRPr lang="en-US"/>
            </a:p>
          </p:txBody>
        </p:sp>
        <p:sp>
          <p:nvSpPr>
            <p:cNvPr id="13320" name="Rectangle 8"/>
            <p:cNvSpPr>
              <a:spLocks noChangeArrowheads="1"/>
            </p:cNvSpPr>
            <p:nvPr/>
          </p:nvSpPr>
          <p:spPr bwMode="auto">
            <a:xfrm rot="5400000">
              <a:off x="5373171" y="2948644"/>
              <a:ext cx="283608" cy="1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ALU</a:t>
              </a:r>
              <a:endParaRPr lang="en-US" altLang="x-none" sz="1400" b="1"/>
            </a:p>
          </p:txBody>
        </p:sp>
        <p:sp>
          <p:nvSpPr>
            <p:cNvPr id="13321" name="Freeform 9"/>
            <p:cNvSpPr>
              <a:spLocks/>
            </p:cNvSpPr>
            <p:nvPr/>
          </p:nvSpPr>
          <p:spPr bwMode="auto">
            <a:xfrm>
              <a:off x="4354513" y="3060700"/>
              <a:ext cx="423862" cy="1062038"/>
            </a:xfrm>
            <a:custGeom>
              <a:avLst/>
              <a:gdLst>
                <a:gd name="T0" fmla="*/ 0 w 267"/>
                <a:gd name="T1" fmla="*/ 2147483647 h 669"/>
                <a:gd name="T2" fmla="*/ 2147483647 w 267"/>
                <a:gd name="T3" fmla="*/ 2147483647 h 669"/>
                <a:gd name="T4" fmla="*/ 0 w 267"/>
                <a:gd name="T5" fmla="*/ 0 h 669"/>
                <a:gd name="T6" fmla="*/ 0 w 267"/>
                <a:gd name="T7" fmla="*/ 2147483647 h 669"/>
                <a:gd name="T8" fmla="*/ 0 60000 65536"/>
                <a:gd name="T9" fmla="*/ 0 60000 65536"/>
                <a:gd name="T10" fmla="*/ 0 60000 65536"/>
                <a:gd name="T11" fmla="*/ 0 60000 65536"/>
                <a:gd name="T12" fmla="*/ 0 w 267"/>
                <a:gd name="T13" fmla="*/ 0 h 669"/>
                <a:gd name="T14" fmla="*/ 267 w 267"/>
                <a:gd name="T15" fmla="*/ 669 h 669"/>
              </a:gdLst>
              <a:ahLst/>
              <a:cxnLst>
                <a:cxn ang="T8">
                  <a:pos x="T0" y="T1"/>
                </a:cxn>
                <a:cxn ang="T9">
                  <a:pos x="T2" y="T3"/>
                </a:cxn>
                <a:cxn ang="T10">
                  <a:pos x="T4" y="T5"/>
                </a:cxn>
                <a:cxn ang="T11">
                  <a:pos x="T6" y="T7"/>
                </a:cxn>
              </a:cxnLst>
              <a:rect l="T12" t="T13" r="T14" b="T15"/>
              <a:pathLst>
                <a:path w="267" h="669">
                  <a:moveTo>
                    <a:pt x="0" y="669"/>
                  </a:moveTo>
                  <a:lnTo>
                    <a:pt x="267" y="335"/>
                  </a:lnTo>
                  <a:lnTo>
                    <a:pt x="0" y="0"/>
                  </a:lnTo>
                  <a:lnTo>
                    <a:pt x="0" y="669"/>
                  </a:lnTo>
                  <a:close/>
                </a:path>
              </a:pathLst>
            </a:custGeom>
            <a:solidFill>
              <a:srgbClr val="E6E6E6"/>
            </a:solidFill>
            <a:ln w="3175">
              <a:solidFill>
                <a:srgbClr val="000000"/>
              </a:solidFill>
              <a:round/>
              <a:headEnd/>
              <a:tailEnd/>
            </a:ln>
          </p:spPr>
          <p:txBody>
            <a:bodyPr/>
            <a:lstStyle/>
            <a:p>
              <a:endParaRPr lang="en-US"/>
            </a:p>
          </p:txBody>
        </p:sp>
        <p:sp>
          <p:nvSpPr>
            <p:cNvPr id="13322" name="Rectangle 10"/>
            <p:cNvSpPr>
              <a:spLocks noChangeArrowheads="1"/>
            </p:cNvSpPr>
            <p:nvPr/>
          </p:nvSpPr>
          <p:spPr bwMode="auto">
            <a:xfrm rot="5400000">
              <a:off x="4359361" y="3516174"/>
              <a:ext cx="260180" cy="1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a:solidFill>
                    <a:srgbClr val="000000"/>
                  </a:solidFill>
                </a:rPr>
                <a:t>Mux</a:t>
              </a:r>
              <a:endParaRPr lang="en-US" altLang="x-none" sz="1400" b="1"/>
            </a:p>
          </p:txBody>
        </p:sp>
        <p:sp>
          <p:nvSpPr>
            <p:cNvPr id="13323" name="Rectangle 11"/>
            <p:cNvSpPr>
              <a:spLocks noChangeArrowheads="1"/>
            </p:cNvSpPr>
            <p:nvPr/>
          </p:nvSpPr>
          <p:spPr bwMode="auto">
            <a:xfrm>
              <a:off x="4897438" y="2193925"/>
              <a:ext cx="338137"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24" name="Rectangle 12"/>
            <p:cNvSpPr>
              <a:spLocks noChangeArrowheads="1"/>
            </p:cNvSpPr>
            <p:nvPr/>
          </p:nvSpPr>
          <p:spPr bwMode="auto">
            <a:xfrm>
              <a:off x="4957763" y="2149475"/>
              <a:ext cx="104452"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D</a:t>
              </a:r>
              <a:endParaRPr lang="en-US" altLang="x-none" sz="1400" b="1"/>
            </a:p>
          </p:txBody>
        </p:sp>
        <p:sp>
          <p:nvSpPr>
            <p:cNvPr id="13325" name="Rectangle 13"/>
            <p:cNvSpPr>
              <a:spLocks noChangeArrowheads="1"/>
            </p:cNvSpPr>
            <p:nvPr/>
          </p:nvSpPr>
          <p:spPr bwMode="auto">
            <a:xfrm>
              <a:off x="5848350" y="2773363"/>
              <a:ext cx="223089"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990000"/>
                  </a:solidFill>
                </a:rPr>
                <a:t>out</a:t>
              </a:r>
            </a:p>
          </p:txBody>
        </p:sp>
        <p:sp>
          <p:nvSpPr>
            <p:cNvPr id="13326" name="Rectangle 14"/>
            <p:cNvSpPr>
              <a:spLocks noChangeArrowheads="1"/>
            </p:cNvSpPr>
            <p:nvPr/>
          </p:nvSpPr>
          <p:spPr bwMode="auto">
            <a:xfrm>
              <a:off x="4845050" y="3370263"/>
              <a:ext cx="407988" cy="169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27" name="Rectangle 15"/>
            <p:cNvSpPr>
              <a:spLocks noChangeArrowheads="1"/>
            </p:cNvSpPr>
            <p:nvPr/>
          </p:nvSpPr>
          <p:spPr bwMode="auto">
            <a:xfrm>
              <a:off x="4857750" y="3352800"/>
              <a:ext cx="264353"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A/M</a:t>
              </a:r>
            </a:p>
          </p:txBody>
        </p:sp>
        <p:sp>
          <p:nvSpPr>
            <p:cNvPr id="13328" name="Rectangle 16"/>
            <p:cNvSpPr>
              <a:spLocks noChangeArrowheads="1"/>
            </p:cNvSpPr>
            <p:nvPr/>
          </p:nvSpPr>
          <p:spPr bwMode="auto">
            <a:xfrm>
              <a:off x="4476750" y="2667000"/>
              <a:ext cx="79951"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990000"/>
                  </a:solidFill>
                  <a:ea typeface="Arial" charset="0"/>
                  <a:cs typeface="Arial" charset="0"/>
                </a:rPr>
                <a:t>a</a:t>
              </a:r>
            </a:p>
          </p:txBody>
        </p:sp>
        <p:sp>
          <p:nvSpPr>
            <p:cNvPr id="13329" name="Rectangle 17"/>
            <p:cNvSpPr>
              <a:spLocks noChangeArrowheads="1"/>
            </p:cNvSpPr>
            <p:nvPr/>
          </p:nvSpPr>
          <p:spPr bwMode="auto">
            <a:xfrm>
              <a:off x="3943350" y="2211388"/>
              <a:ext cx="852488" cy="339725"/>
            </a:xfrm>
            <a:prstGeom prst="rect">
              <a:avLst/>
            </a:prstGeom>
            <a:solidFill>
              <a:srgbClr val="CCFFCC"/>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0" name="Rectangle 18"/>
            <p:cNvSpPr>
              <a:spLocks noChangeArrowheads="1"/>
            </p:cNvSpPr>
            <p:nvPr/>
          </p:nvSpPr>
          <p:spPr bwMode="auto">
            <a:xfrm>
              <a:off x="3987800" y="2281238"/>
              <a:ext cx="582866" cy="1538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300">
                  <a:solidFill>
                    <a:srgbClr val="000000"/>
                  </a:solidFill>
                </a:rPr>
                <a:t>D register</a:t>
              </a:r>
              <a:endParaRPr lang="en-US" altLang="x-none" b="1"/>
            </a:p>
          </p:txBody>
        </p:sp>
        <p:sp>
          <p:nvSpPr>
            <p:cNvPr id="13331" name="Rectangle 20"/>
            <p:cNvSpPr>
              <a:spLocks noChangeArrowheads="1"/>
            </p:cNvSpPr>
            <p:nvPr/>
          </p:nvSpPr>
          <p:spPr bwMode="auto">
            <a:xfrm>
              <a:off x="2800350" y="3011488"/>
              <a:ext cx="914400" cy="341312"/>
            </a:xfrm>
            <a:prstGeom prst="rect">
              <a:avLst/>
            </a:prstGeom>
            <a:solidFill>
              <a:srgbClr val="CCFFCC"/>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2" name="Rectangle 21"/>
            <p:cNvSpPr>
              <a:spLocks noChangeArrowheads="1"/>
            </p:cNvSpPr>
            <p:nvPr/>
          </p:nvSpPr>
          <p:spPr bwMode="auto">
            <a:xfrm>
              <a:off x="2930525" y="3078163"/>
              <a:ext cx="567754" cy="1538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300">
                  <a:solidFill>
                    <a:srgbClr val="000000"/>
                  </a:solidFill>
                </a:rPr>
                <a:t>A register</a:t>
              </a:r>
              <a:endParaRPr lang="en-US" altLang="x-none" b="1"/>
            </a:p>
          </p:txBody>
        </p:sp>
        <p:sp>
          <p:nvSpPr>
            <p:cNvPr id="13333" name="Rectangle 23"/>
            <p:cNvSpPr>
              <a:spLocks noChangeArrowheads="1"/>
            </p:cNvSpPr>
            <p:nvPr/>
          </p:nvSpPr>
          <p:spPr bwMode="auto">
            <a:xfrm>
              <a:off x="3979863" y="3046413"/>
              <a:ext cx="238125" cy="169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4" name="Rectangle 24"/>
            <p:cNvSpPr>
              <a:spLocks noChangeArrowheads="1"/>
            </p:cNvSpPr>
            <p:nvPr/>
          </p:nvSpPr>
          <p:spPr bwMode="auto">
            <a:xfrm>
              <a:off x="3943350" y="2987675"/>
              <a:ext cx="104452"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A</a:t>
              </a:r>
            </a:p>
          </p:txBody>
        </p:sp>
        <p:sp>
          <p:nvSpPr>
            <p:cNvPr id="13335" name="Rectangle 25"/>
            <p:cNvSpPr>
              <a:spLocks noChangeArrowheads="1"/>
            </p:cNvSpPr>
            <p:nvPr/>
          </p:nvSpPr>
          <p:spPr bwMode="auto">
            <a:xfrm>
              <a:off x="3886200" y="3762375"/>
              <a:ext cx="239713"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6" name="Rectangle 26"/>
            <p:cNvSpPr>
              <a:spLocks noChangeArrowheads="1"/>
            </p:cNvSpPr>
            <p:nvPr/>
          </p:nvSpPr>
          <p:spPr bwMode="auto">
            <a:xfrm>
              <a:off x="3946525" y="3733800"/>
              <a:ext cx="119927"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M</a:t>
              </a:r>
            </a:p>
          </p:txBody>
        </p:sp>
        <p:sp>
          <p:nvSpPr>
            <p:cNvPr id="13337" name="Rectangle 27"/>
            <p:cNvSpPr>
              <a:spLocks noChangeArrowheads="1"/>
            </p:cNvSpPr>
            <p:nvPr/>
          </p:nvSpPr>
          <p:spPr bwMode="auto">
            <a:xfrm>
              <a:off x="4933950" y="1600200"/>
              <a:ext cx="728583"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990000"/>
                  </a:solidFill>
                  <a:ea typeface="Arial" charset="0"/>
                  <a:cs typeface="Arial" charset="0"/>
                </a:rPr>
                <a:t>c1,c2,</a:t>
              </a:r>
              <a:r>
                <a:rPr lang="en-US" altLang="x-none" sz="800" b="1">
                  <a:solidFill>
                    <a:srgbClr val="990000"/>
                  </a:solidFill>
                  <a:ea typeface="Arial" charset="0"/>
                  <a:cs typeface="Arial" charset="0"/>
                </a:rPr>
                <a:t> … </a:t>
              </a:r>
              <a:r>
                <a:rPr lang="en-US" altLang="x-none" sz="1400" b="1">
                  <a:solidFill>
                    <a:srgbClr val="990000"/>
                  </a:solidFill>
                  <a:ea typeface="Arial" charset="0"/>
                  <a:cs typeface="Arial" charset="0"/>
                </a:rPr>
                <a:t>,c6</a:t>
              </a:r>
            </a:p>
          </p:txBody>
        </p:sp>
        <p:sp>
          <p:nvSpPr>
            <p:cNvPr id="13338" name="Line 28"/>
            <p:cNvSpPr>
              <a:spLocks noChangeShapeType="1"/>
            </p:cNvSpPr>
            <p:nvPr/>
          </p:nvSpPr>
          <p:spPr bwMode="auto">
            <a:xfrm flipH="1">
              <a:off x="5543550" y="1828800"/>
              <a:ext cx="0" cy="45720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9" name="Rectangle 29"/>
            <p:cNvSpPr>
              <a:spLocks noChangeArrowheads="1"/>
            </p:cNvSpPr>
            <p:nvPr/>
          </p:nvSpPr>
          <p:spPr bwMode="auto">
            <a:xfrm>
              <a:off x="2800350" y="3581400"/>
              <a:ext cx="914400" cy="1066800"/>
            </a:xfrm>
            <a:prstGeom prst="rect">
              <a:avLst/>
            </a:prstGeom>
            <a:solidFill>
              <a:srgbClr val="CCFFCC"/>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40" name="Rectangle 30"/>
            <p:cNvSpPr>
              <a:spLocks noChangeArrowheads="1"/>
            </p:cNvSpPr>
            <p:nvPr/>
          </p:nvSpPr>
          <p:spPr bwMode="auto">
            <a:xfrm>
              <a:off x="2952750" y="3705225"/>
              <a:ext cx="642938" cy="615553"/>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a:t>RAM</a:t>
              </a:r>
              <a:br>
                <a:rPr lang="en-US" altLang="x-none" sz="1400"/>
              </a:br>
              <a:endParaRPr lang="en-US" altLang="x-none" sz="1400"/>
            </a:p>
            <a:p>
              <a:pPr algn="l"/>
              <a:r>
                <a:rPr lang="en-US" altLang="x-none" sz="1200"/>
                <a:t>(selected register)</a:t>
              </a:r>
            </a:p>
          </p:txBody>
        </p:sp>
        <p:sp>
          <p:nvSpPr>
            <p:cNvPr id="13341" name="Line 33"/>
            <p:cNvSpPr>
              <a:spLocks noChangeShapeType="1"/>
            </p:cNvSpPr>
            <p:nvPr/>
          </p:nvSpPr>
          <p:spPr bwMode="auto">
            <a:xfrm>
              <a:off x="4762500" y="3581400"/>
              <a:ext cx="552450" cy="158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2" name="Line 34"/>
            <p:cNvSpPr>
              <a:spLocks noChangeShapeType="1"/>
            </p:cNvSpPr>
            <p:nvPr/>
          </p:nvSpPr>
          <p:spPr bwMode="auto">
            <a:xfrm flipH="1">
              <a:off x="4552950" y="2895600"/>
              <a:ext cx="0" cy="38100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3" name="Line 36"/>
            <p:cNvSpPr>
              <a:spLocks noChangeShapeType="1"/>
            </p:cNvSpPr>
            <p:nvPr/>
          </p:nvSpPr>
          <p:spPr bwMode="auto">
            <a:xfrm>
              <a:off x="3714750" y="3962400"/>
              <a:ext cx="609600" cy="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13344" name="Elbow Connector 2"/>
            <p:cNvCxnSpPr>
              <a:cxnSpLocks noChangeShapeType="1"/>
            </p:cNvCxnSpPr>
            <p:nvPr/>
          </p:nvCxnSpPr>
          <p:spPr bwMode="auto">
            <a:xfrm rot="-5400000" flipH="1" flipV="1">
              <a:off x="2493963" y="3335998"/>
              <a:ext cx="1103312" cy="457200"/>
            </a:xfrm>
            <a:prstGeom prst="bentConnector4">
              <a:avLst>
                <a:gd name="adj1" fmla="val -33560"/>
                <a:gd name="adj2" fmla="val 242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811859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x-none" dirty="0"/>
              <a:t>Perspective</a:t>
            </a:r>
          </a:p>
        </p:txBody>
      </p:sp>
      <p:sp>
        <p:nvSpPr>
          <p:cNvPr id="14339" name="Rectangle 3"/>
          <p:cNvSpPr>
            <a:spLocks noGrp="1" noChangeArrowheads="1"/>
          </p:cNvSpPr>
          <p:nvPr>
            <p:ph type="body" idx="1"/>
          </p:nvPr>
        </p:nvSpPr>
        <p:spPr/>
        <p:txBody>
          <a:bodyPr>
            <a:normAutofit fontScale="92500" lnSpcReduction="10000"/>
          </a:bodyPr>
          <a:lstStyle/>
          <a:p>
            <a:pPr>
              <a:spcBef>
                <a:spcPct val="100000"/>
              </a:spcBef>
            </a:pPr>
            <a:r>
              <a:rPr lang="en-US" altLang="x-none" dirty="0"/>
              <a:t>Combinational logic</a:t>
            </a:r>
          </a:p>
          <a:p>
            <a:pPr>
              <a:spcBef>
                <a:spcPct val="100000"/>
              </a:spcBef>
            </a:pPr>
            <a:r>
              <a:rPr lang="en-US" altLang="x-none" dirty="0"/>
              <a:t>Our adder design is very basic: no parallelism</a:t>
            </a:r>
          </a:p>
          <a:p>
            <a:pPr>
              <a:spcBef>
                <a:spcPct val="100000"/>
              </a:spcBef>
            </a:pPr>
            <a:r>
              <a:rPr lang="en-US" altLang="x-none" dirty="0"/>
              <a:t>It pays to optimize adders</a:t>
            </a:r>
          </a:p>
          <a:p>
            <a:pPr>
              <a:spcBef>
                <a:spcPct val="100000"/>
              </a:spcBef>
            </a:pPr>
            <a:r>
              <a:rPr lang="en-US" altLang="x-none" dirty="0"/>
              <a:t>Our ALU is also very basic: no multiplication, no division</a:t>
            </a:r>
          </a:p>
          <a:p>
            <a:pPr>
              <a:spcBef>
                <a:spcPct val="100000"/>
              </a:spcBef>
            </a:pPr>
            <a:r>
              <a:rPr lang="en-US" altLang="x-none" dirty="0"/>
              <a:t>Where is the seat of more advanced math operations?</a:t>
            </a:r>
            <a:br>
              <a:rPr lang="en-US" altLang="x-none" dirty="0"/>
            </a:br>
            <a:r>
              <a:rPr lang="en-US" altLang="x-none" dirty="0"/>
              <a:t>a typical hardware/software tradeoff.</a:t>
            </a:r>
          </a:p>
        </p:txBody>
      </p:sp>
    </p:spTree>
    <p:extLst>
      <p:ext uri="{BB962C8B-B14F-4D97-AF65-F5344CB8AC3E}">
        <p14:creationId xmlns:p14="http://schemas.microsoft.com/office/powerpoint/2010/main" val="2448487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CPU is “Universal” (</a:t>
            </a:r>
            <a:r>
              <a:rPr lang="zh-TW" altLang="en-US" sz="3200" dirty="0">
                <a:solidFill>
                  <a:srgbClr val="FF0000"/>
                </a:solidFill>
                <a:latin typeface="Arial" panose="020B0604020202020204" pitchFamily="34" charset="0"/>
              </a:rPr>
              <a:t>万用</a:t>
            </a:r>
            <a:r>
              <a:rPr lang="en-US" altLang="zh-CN" sz="3200" dirty="0">
                <a:solidFill>
                  <a:srgbClr val="FF0000"/>
                </a:solidFill>
                <a:latin typeface="Arial" panose="020B0604020202020204" pitchFamily="34" charset="0"/>
              </a:rPr>
              <a:t>)</a:t>
            </a:r>
            <a:endParaRPr lang="zh-CN" altLang="en-US" kern="0" dirty="0">
              <a:solidFill>
                <a:srgbClr val="3A3A3A"/>
              </a:solidFill>
              <a:latin typeface="黑体" panose="02010609060101010101" pitchFamily="49" charset="-122"/>
              <a:ea typeface="黑体" panose="02010609060101010101" pitchFamily="49" charset="-122"/>
            </a:endParaRPr>
          </a:p>
        </p:txBody>
      </p:sp>
      <p:pic>
        <p:nvPicPr>
          <p:cNvPr id="10" name="Picture 9">
            <a:hlinkClick r:id="rId2"/>
          </p:cNvPr>
          <p:cNvPicPr>
            <a:picLocks noChangeAspect="1"/>
          </p:cNvPicPr>
          <p:nvPr/>
        </p:nvPicPr>
        <p:blipFill>
          <a:blip r:embed="rId3"/>
          <a:stretch>
            <a:fillRect/>
          </a:stretch>
        </p:blipFill>
        <p:spPr>
          <a:xfrm>
            <a:off x="457625" y="1110769"/>
            <a:ext cx="7328955" cy="5220011"/>
          </a:xfrm>
          <a:prstGeom prst="rect">
            <a:avLst/>
          </a:prstGeom>
        </p:spPr>
      </p:pic>
      <p:sp>
        <p:nvSpPr>
          <p:cNvPr id="3" name="TextBox 2"/>
          <p:cNvSpPr txBox="1"/>
          <p:nvPr/>
        </p:nvSpPr>
        <p:spPr>
          <a:xfrm>
            <a:off x="1397000" y="6447684"/>
            <a:ext cx="4544834" cy="369332"/>
          </a:xfrm>
          <a:prstGeom prst="rect">
            <a:avLst/>
          </a:prstGeom>
          <a:noFill/>
        </p:spPr>
        <p:txBody>
          <a:bodyPr wrap="none" rtlCol="0">
            <a:spAutoFit/>
          </a:bodyPr>
          <a:lstStyle/>
          <a:p>
            <a:r>
              <a:rPr lang="en-US" dirty="0"/>
              <a:t>http://www.visual6502.org/</a:t>
            </a:r>
            <a:r>
              <a:rPr lang="en-US" dirty="0" err="1"/>
              <a:t>JSSim</a:t>
            </a:r>
            <a:r>
              <a:rPr lang="en-US" dirty="0"/>
              <a:t>/</a:t>
            </a:r>
            <a:r>
              <a:rPr lang="en-US" dirty="0" err="1"/>
              <a:t>index.html</a:t>
            </a:r>
            <a:endParaRPr lang="en-US" dirty="0"/>
          </a:p>
        </p:txBody>
      </p:sp>
      <p:pic>
        <p:nvPicPr>
          <p:cNvPr id="9" name="Picture 8"/>
          <p:cNvPicPr>
            <a:picLocks noChangeAspect="1"/>
          </p:cNvPicPr>
          <p:nvPr/>
        </p:nvPicPr>
        <p:blipFill>
          <a:blip r:embed="rId4"/>
          <a:stretch>
            <a:fillRect/>
          </a:stretch>
        </p:blipFill>
        <p:spPr>
          <a:xfrm>
            <a:off x="8473197" y="152400"/>
            <a:ext cx="2857500" cy="2857500"/>
          </a:xfrm>
          <a:prstGeom prst="rect">
            <a:avLst/>
          </a:prstGeom>
        </p:spPr>
      </p:pic>
      <p:pic>
        <p:nvPicPr>
          <p:cNvPr id="14" name="Picture 13"/>
          <p:cNvPicPr>
            <a:picLocks noChangeAspect="1"/>
          </p:cNvPicPr>
          <p:nvPr/>
        </p:nvPicPr>
        <p:blipFill>
          <a:blip r:embed="rId5"/>
          <a:stretch>
            <a:fillRect/>
          </a:stretch>
        </p:blipFill>
        <p:spPr>
          <a:xfrm>
            <a:off x="8301192" y="3346903"/>
            <a:ext cx="3307909" cy="1202876"/>
          </a:xfrm>
          <a:prstGeom prst="rect">
            <a:avLst/>
          </a:prstGeom>
        </p:spPr>
      </p:pic>
      <p:sp>
        <p:nvSpPr>
          <p:cNvPr id="15" name="TextBox 14"/>
          <p:cNvSpPr txBox="1"/>
          <p:nvPr/>
        </p:nvSpPr>
        <p:spPr>
          <a:xfrm>
            <a:off x="7835014" y="4905549"/>
            <a:ext cx="4240263" cy="307777"/>
          </a:xfrm>
          <a:prstGeom prst="rect">
            <a:avLst/>
          </a:prstGeom>
          <a:noFill/>
        </p:spPr>
        <p:txBody>
          <a:bodyPr wrap="none" rtlCol="0">
            <a:spAutoFit/>
          </a:bodyPr>
          <a:lstStyle/>
          <a:p>
            <a:r>
              <a:rPr lang="en-US" sz="1400" dirty="0"/>
              <a:t>https://</a:t>
            </a:r>
            <a:r>
              <a:rPr lang="en-US" sz="1400" dirty="0" err="1"/>
              <a:t>en.wikipedia.org</a:t>
            </a:r>
            <a:r>
              <a:rPr lang="en-US" sz="1400" dirty="0"/>
              <a:t>/wiki/MOS_Technology_6502</a:t>
            </a:r>
          </a:p>
        </p:txBody>
      </p:sp>
    </p:spTree>
    <p:extLst>
      <p:ext uri="{BB962C8B-B14F-4D97-AF65-F5344CB8AC3E}">
        <p14:creationId xmlns:p14="http://schemas.microsoft.com/office/powerpoint/2010/main" val="1672881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Historical end-note: Leibnitz </a:t>
            </a:r>
            <a:r>
              <a:rPr lang="en-US" altLang="x-none" sz="1600" dirty="0"/>
              <a:t>(1646-1716)</a:t>
            </a:r>
          </a:p>
        </p:txBody>
      </p:sp>
      <p:sp>
        <p:nvSpPr>
          <p:cNvPr id="221187" name="Rectangle 3"/>
          <p:cNvSpPr>
            <a:spLocks noGrp="1" noChangeArrowheads="1"/>
          </p:cNvSpPr>
          <p:nvPr>
            <p:ph type="body" sz="half" idx="1"/>
          </p:nvPr>
        </p:nvSpPr>
        <p:spPr>
          <a:xfrm>
            <a:off x="1752600" y="838200"/>
            <a:ext cx="6705600" cy="762000"/>
          </a:xfrm>
        </p:spPr>
        <p:txBody>
          <a:bodyPr/>
          <a:lstStyle/>
          <a:p>
            <a:r>
              <a:rPr lang="en-US" altLang="x-none" sz="1600"/>
              <a:t>“The binary system may be used in place of the decimal system; express all numbers by unity and by nothing”</a:t>
            </a:r>
          </a:p>
          <a:p>
            <a:endParaRPr lang="en-US" altLang="x-none" sz="1600"/>
          </a:p>
          <a:p>
            <a:endParaRPr lang="en-US" altLang="x-none" sz="1600"/>
          </a:p>
          <a:p>
            <a:endParaRPr lang="en-US" altLang="x-none" sz="1600"/>
          </a:p>
        </p:txBody>
      </p:sp>
      <p:pic>
        <p:nvPicPr>
          <p:cNvPr id="15364" name="Picture 5" descr="leibnitz"/>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20681" y="755650"/>
            <a:ext cx="1563687"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1"/>
          <p:cNvGrpSpPr>
            <a:grpSpLocks/>
          </p:cNvGrpSpPr>
          <p:nvPr/>
        </p:nvGrpSpPr>
        <p:grpSpPr bwMode="auto">
          <a:xfrm>
            <a:off x="1752600" y="1676400"/>
            <a:ext cx="6400800" cy="1803400"/>
            <a:chOff x="144" y="1056"/>
            <a:chExt cx="4032" cy="1136"/>
          </a:xfrm>
        </p:grpSpPr>
        <p:sp>
          <p:nvSpPr>
            <p:cNvPr id="15370" name="Rectangle 18"/>
            <p:cNvSpPr>
              <a:spLocks noChangeArrowheads="1"/>
            </p:cNvSpPr>
            <p:nvPr/>
          </p:nvSpPr>
          <p:spPr bwMode="auto">
            <a:xfrm>
              <a:off x="144" y="1056"/>
              <a:ext cx="40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1679: built a mechanical calculator (+, -, *, /)</a:t>
              </a:r>
            </a:p>
            <a:p>
              <a:pPr algn="l">
                <a:spcBef>
                  <a:spcPct val="60000"/>
                </a:spcBef>
                <a:buClr>
                  <a:srgbClr val="006600"/>
                </a:buClr>
                <a:buSzPct val="100000"/>
                <a:buFont typeface="Wingdings" charset="2"/>
                <a:buChar char="n"/>
              </a:pPr>
              <a:endParaRPr lang="en-US" altLang="x-none" sz="1600">
                <a:latin typeface="Comic Sans MS" charset="0"/>
              </a:endParaRPr>
            </a:p>
          </p:txBody>
        </p:sp>
        <p:pic>
          <p:nvPicPr>
            <p:cNvPr id="15371" name="Picture 19" descr="calcu"/>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2" y="1344"/>
              <a:ext cx="2880"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1204" name="Rectangle 20"/>
          <p:cNvSpPr>
            <a:spLocks noChangeArrowheads="1"/>
          </p:cNvSpPr>
          <p:nvPr/>
        </p:nvSpPr>
        <p:spPr bwMode="auto">
          <a:xfrm>
            <a:off x="1676400" y="3733800"/>
            <a:ext cx="5486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CHALLENGE: “All who are occupied with the reading or writing of scientific literature have assuredly very often felt the want of a common scientific language, and regretted the great loss of time and trouble caused by the multiplicity of languages employed in scientific literature:</a:t>
            </a:r>
          </a:p>
          <a:p>
            <a:pPr algn="l">
              <a:spcBef>
                <a:spcPct val="60000"/>
              </a:spcBef>
              <a:buClr>
                <a:srgbClr val="006600"/>
              </a:buClr>
              <a:buSzPct val="100000"/>
              <a:buFont typeface="Wingdings" charset="2"/>
              <a:buChar char="n"/>
            </a:pPr>
            <a:r>
              <a:rPr lang="en-US" altLang="x-none" sz="1600">
                <a:latin typeface="Comic Sans MS" charset="0"/>
              </a:rPr>
              <a:t>SOLUTION: </a:t>
            </a:r>
            <a:r>
              <a:rPr lang="en-US" altLang="x-none" sz="1600" i="1">
                <a:latin typeface="Comic Sans MS" charset="0"/>
              </a:rPr>
              <a:t>“Characteristica Universalis”</a:t>
            </a:r>
            <a:r>
              <a:rPr lang="en-US" altLang="x-none" sz="1600">
                <a:latin typeface="Comic Sans MS" charset="0"/>
              </a:rPr>
              <a:t>: a universal, formal, and decidable language of reasoning</a:t>
            </a:r>
          </a:p>
          <a:p>
            <a:pPr algn="l">
              <a:spcBef>
                <a:spcPct val="60000"/>
              </a:spcBef>
              <a:buClr>
                <a:srgbClr val="006600"/>
              </a:buClr>
              <a:buSzPct val="100000"/>
              <a:buFont typeface="Wingdings" charset="2"/>
              <a:buChar char="n"/>
            </a:pPr>
            <a:r>
              <a:rPr lang="en-US" altLang="x-none" sz="1600">
                <a:latin typeface="Comic Sans MS" charset="0"/>
              </a:rPr>
              <a:t>The dream’s end: Turing and Gödel in 1930’s.</a:t>
            </a:r>
            <a:endParaRPr lang="en-US" altLang="x-none" sz="1600">
              <a:solidFill>
                <a:srgbClr val="000000"/>
              </a:solidFill>
              <a:latin typeface="Comic Sans MS" charset="0"/>
              <a:ea typeface="Arial" charset="0"/>
              <a:cs typeface="Arial"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p:txBody>
      </p:sp>
      <p:grpSp>
        <p:nvGrpSpPr>
          <p:cNvPr id="3" name="Group 23"/>
          <p:cNvGrpSpPr>
            <a:grpSpLocks/>
          </p:cNvGrpSpPr>
          <p:nvPr/>
        </p:nvGrpSpPr>
        <p:grpSpPr bwMode="auto">
          <a:xfrm>
            <a:off x="7620000" y="2806700"/>
            <a:ext cx="2895600" cy="3567113"/>
            <a:chOff x="3792" y="1344"/>
            <a:chExt cx="1824" cy="2247"/>
          </a:xfrm>
        </p:grpSpPr>
        <p:pic>
          <p:nvPicPr>
            <p:cNvPr id="15368" name="Picture 16" descr="01-leibniz"/>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92" y="1344"/>
              <a:ext cx="1824" cy="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Rectangle 22" descr="Bouquet"/>
            <p:cNvSpPr>
              <a:spLocks noChangeArrowheads="1"/>
            </p:cNvSpPr>
            <p:nvPr/>
          </p:nvSpPr>
          <p:spPr bwMode="auto">
            <a:xfrm>
              <a:off x="4128" y="3303"/>
              <a:ext cx="12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200" i="1" dirty="0"/>
                <a:t>Leibniz’s medallion</a:t>
              </a:r>
              <a:br>
                <a:rPr lang="en-US" altLang="x-none" sz="1200" i="1" dirty="0"/>
              </a:br>
              <a:r>
                <a:rPr lang="en-US" altLang="x-none" sz="1200" i="1" dirty="0"/>
                <a:t>for the Duke of Brunswick</a:t>
              </a:r>
              <a:r>
                <a:rPr lang="en-US" altLang="x-none" sz="1200" dirty="0"/>
                <a:t> </a:t>
              </a:r>
            </a:p>
          </p:txBody>
        </p:sp>
      </p:grpSp>
    </p:spTree>
    <p:extLst>
      <p:ext uri="{BB962C8B-B14F-4D97-AF65-F5344CB8AC3E}">
        <p14:creationId xmlns:p14="http://schemas.microsoft.com/office/powerpoint/2010/main" val="1015240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build="p" autoUpdateAnimBg="0"/>
      <p:bldP spid="221204"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Gödel Numbering</a:t>
            </a:r>
            <a:endParaRPr lang="en-US" altLang="x-none" sz="1600" dirty="0"/>
          </a:p>
        </p:txBody>
      </p:sp>
      <p:sp>
        <p:nvSpPr>
          <p:cNvPr id="221187" name="Rectangle 3"/>
          <p:cNvSpPr>
            <a:spLocks noGrp="1" noChangeArrowheads="1"/>
          </p:cNvSpPr>
          <p:nvPr>
            <p:ph type="body" sz="half" idx="1"/>
          </p:nvPr>
        </p:nvSpPr>
        <p:spPr>
          <a:xfrm>
            <a:off x="664481" y="3879756"/>
            <a:ext cx="11222719" cy="2221242"/>
          </a:xfrm>
        </p:spPr>
        <p:txBody>
          <a:bodyPr>
            <a:noAutofit/>
          </a:bodyPr>
          <a:lstStyle/>
          <a:p>
            <a:r>
              <a:rPr lang="en-US" altLang="x-none" sz="2800" dirty="0"/>
              <a:t>In mathematical logic, a Gödel numbering is a function that assigns to each symbol and well-formed formula of some formal language a unique natural number, called its Gödel number. The concept was used by Kurt Gödel for the proof of his incompleteness theorems. (Gödel 1931)</a:t>
            </a:r>
          </a:p>
          <a:p>
            <a:pPr lvl="1"/>
            <a:r>
              <a:rPr lang="en-US" altLang="x-none" sz="2400" dirty="0"/>
              <a:t>https://</a:t>
            </a:r>
            <a:r>
              <a:rPr lang="en-US" altLang="x-none" sz="2400" dirty="0" err="1"/>
              <a:t>en.wikipedia.org</a:t>
            </a:r>
            <a:r>
              <a:rPr lang="en-US" altLang="x-none" sz="2400" dirty="0"/>
              <a:t>/wiki/G%C3%B6del_numbering#CITEREFG.C3.B6del1931</a:t>
            </a:r>
          </a:p>
        </p:txBody>
      </p:sp>
      <p:pic>
        <p:nvPicPr>
          <p:cNvPr id="4" name="Picture 3"/>
          <p:cNvPicPr>
            <a:picLocks noChangeAspect="1"/>
          </p:cNvPicPr>
          <p:nvPr/>
        </p:nvPicPr>
        <p:blipFill>
          <a:blip r:embed="rId3"/>
          <a:stretch>
            <a:fillRect/>
          </a:stretch>
        </p:blipFill>
        <p:spPr>
          <a:xfrm>
            <a:off x="5035182" y="609600"/>
            <a:ext cx="2020036" cy="2572687"/>
          </a:xfrm>
          <a:prstGeom prst="rect">
            <a:avLst/>
          </a:prstGeom>
        </p:spPr>
      </p:pic>
      <p:sp>
        <p:nvSpPr>
          <p:cNvPr id="5" name="TextBox 4"/>
          <p:cNvSpPr txBox="1"/>
          <p:nvPr/>
        </p:nvSpPr>
        <p:spPr>
          <a:xfrm>
            <a:off x="4276254" y="3346355"/>
            <a:ext cx="3537892" cy="369332"/>
          </a:xfrm>
          <a:prstGeom prst="rect">
            <a:avLst/>
          </a:prstGeom>
          <a:noFill/>
        </p:spPr>
        <p:txBody>
          <a:bodyPr wrap="none" rtlCol="0">
            <a:spAutoFit/>
          </a:bodyPr>
          <a:lstStyle/>
          <a:p>
            <a:r>
              <a:rPr lang="en-US" dirty="0"/>
              <a:t>Kurt </a:t>
            </a:r>
            <a:r>
              <a:rPr lang="en-US" altLang="x-none" dirty="0"/>
              <a:t>Gödel’s picture from Wikipedia</a:t>
            </a:r>
            <a:endParaRPr lang="en-US" dirty="0"/>
          </a:p>
        </p:txBody>
      </p:sp>
    </p:spTree>
    <p:extLst>
      <p:ext uri="{BB962C8B-B14F-4D97-AF65-F5344CB8AC3E}">
        <p14:creationId xmlns:p14="http://schemas.microsoft.com/office/powerpoint/2010/main" val="2973798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Cellular Automata</a:t>
            </a:r>
            <a:endParaRPr lang="en-US" altLang="x-none" sz="1600" dirty="0"/>
          </a:p>
        </p:txBody>
      </p:sp>
      <p:sp>
        <p:nvSpPr>
          <p:cNvPr id="221187" name="Rectangle 3"/>
          <p:cNvSpPr>
            <a:spLocks noGrp="1" noChangeArrowheads="1"/>
          </p:cNvSpPr>
          <p:nvPr>
            <p:ph type="body" sz="half" idx="1"/>
          </p:nvPr>
        </p:nvSpPr>
        <p:spPr>
          <a:xfrm>
            <a:off x="664481" y="3879756"/>
            <a:ext cx="11222719" cy="2877486"/>
          </a:xfrm>
        </p:spPr>
        <p:txBody>
          <a:bodyPr>
            <a:noAutofit/>
          </a:bodyPr>
          <a:lstStyle/>
          <a:p>
            <a:r>
              <a:rPr lang="en-US" altLang="x-none" sz="2800" dirty="0"/>
              <a:t>A cellular automaton (pl. cellular automata, abbrev. CA) is a discrete model studied in computability theory, mathematics, physics, complexity science, theoretical biology and microstructure modeling. Cellular automata are also called cellular spaces, tessellation automata, homogeneous structures, cellular structures, tessellation structures, and iterative arrays.</a:t>
            </a:r>
          </a:p>
          <a:p>
            <a:pPr lvl="1"/>
            <a:r>
              <a:rPr lang="en-US" altLang="x-none" sz="2400" dirty="0"/>
              <a:t>https://</a:t>
            </a:r>
            <a:r>
              <a:rPr lang="en-US" altLang="x-none" sz="2400" dirty="0" err="1"/>
              <a:t>en.wikipedia.org</a:t>
            </a:r>
            <a:r>
              <a:rPr lang="en-US" altLang="x-none" sz="2400" dirty="0"/>
              <a:t>/wiki/</a:t>
            </a:r>
            <a:r>
              <a:rPr lang="en-US" altLang="x-none" sz="2400" dirty="0" err="1"/>
              <a:t>Cellular_automaton</a:t>
            </a:r>
            <a:endParaRPr lang="en-US" altLang="x-none" sz="2400" dirty="0"/>
          </a:p>
        </p:txBody>
      </p:sp>
      <p:sp>
        <p:nvSpPr>
          <p:cNvPr id="5" name="TextBox 4"/>
          <p:cNvSpPr txBox="1"/>
          <p:nvPr/>
        </p:nvSpPr>
        <p:spPr>
          <a:xfrm>
            <a:off x="8674810" y="2801279"/>
            <a:ext cx="2345194" cy="646331"/>
          </a:xfrm>
          <a:prstGeom prst="rect">
            <a:avLst/>
          </a:prstGeom>
          <a:noFill/>
        </p:spPr>
        <p:txBody>
          <a:bodyPr wrap="none" rtlCol="0">
            <a:spAutoFit/>
          </a:bodyPr>
          <a:lstStyle/>
          <a:p>
            <a:pPr algn="ctr"/>
            <a:r>
              <a:rPr lang="en-US" altLang="x-none"/>
              <a:t>John Horton  </a:t>
            </a:r>
            <a:r>
              <a:rPr lang="en-US" altLang="x-none" dirty="0"/>
              <a:t>Conway </a:t>
            </a:r>
          </a:p>
          <a:p>
            <a:pPr algn="ctr"/>
            <a:r>
              <a:rPr lang="en-US" altLang="x-none" dirty="0"/>
              <a:t>Picture from Wikipedia</a:t>
            </a:r>
            <a:endParaRPr lang="en-US" dirty="0"/>
          </a:p>
        </p:txBody>
      </p:sp>
      <p:pic>
        <p:nvPicPr>
          <p:cNvPr id="2" name="Picture 1"/>
          <p:cNvPicPr>
            <a:picLocks noChangeAspect="1"/>
          </p:cNvPicPr>
          <p:nvPr/>
        </p:nvPicPr>
        <p:blipFill>
          <a:blip r:embed="rId3"/>
          <a:stretch>
            <a:fillRect/>
          </a:stretch>
        </p:blipFill>
        <p:spPr>
          <a:xfrm>
            <a:off x="4276254" y="978321"/>
            <a:ext cx="3175000" cy="2286000"/>
          </a:xfrm>
          <a:prstGeom prst="rect">
            <a:avLst/>
          </a:prstGeom>
        </p:spPr>
      </p:pic>
      <p:pic>
        <p:nvPicPr>
          <p:cNvPr id="3" name="Picture 2"/>
          <p:cNvPicPr>
            <a:picLocks noChangeAspect="1"/>
          </p:cNvPicPr>
          <p:nvPr/>
        </p:nvPicPr>
        <p:blipFill>
          <a:blip r:embed="rId4"/>
          <a:stretch>
            <a:fillRect/>
          </a:stretch>
        </p:blipFill>
        <p:spPr>
          <a:xfrm>
            <a:off x="8571281" y="604505"/>
            <a:ext cx="2552253" cy="2128811"/>
          </a:xfrm>
          <a:prstGeom prst="rect">
            <a:avLst/>
          </a:prstGeom>
        </p:spPr>
      </p:pic>
      <p:sp>
        <p:nvSpPr>
          <p:cNvPr id="8" name="TextBox 7"/>
          <p:cNvSpPr txBox="1"/>
          <p:nvPr/>
        </p:nvSpPr>
        <p:spPr>
          <a:xfrm>
            <a:off x="4428654" y="3498755"/>
            <a:ext cx="4224170" cy="369332"/>
          </a:xfrm>
          <a:prstGeom prst="rect">
            <a:avLst/>
          </a:prstGeom>
          <a:noFill/>
        </p:spPr>
        <p:txBody>
          <a:bodyPr wrap="none" rtlCol="0">
            <a:spAutoFit/>
          </a:bodyPr>
          <a:lstStyle/>
          <a:p>
            <a:r>
              <a:rPr lang="en-US" altLang="x-none" dirty="0"/>
              <a:t>Cellular Automaton picture from Wikipedia</a:t>
            </a:r>
            <a:endParaRPr lang="en-US" dirty="0"/>
          </a:p>
        </p:txBody>
      </p:sp>
    </p:spTree>
    <p:extLst>
      <p:ext uri="{BB962C8B-B14F-4D97-AF65-F5344CB8AC3E}">
        <p14:creationId xmlns:p14="http://schemas.microsoft.com/office/powerpoint/2010/main" val="3017566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75794" y="465574"/>
            <a:ext cx="10769074" cy="461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灯片编号占位符 1"/>
          <p:cNvSpPr>
            <a:spLocks noGrp="1"/>
          </p:cNvSpPr>
          <p:nvPr>
            <p:ph type="sldNum" sz="quarter" idx="12"/>
          </p:nvPr>
        </p:nvSpPr>
        <p:spPr>
          <a:xfrm>
            <a:off x="8984901" y="5868957"/>
            <a:ext cx="2743200" cy="365125"/>
          </a:xfrm>
        </p:spPr>
        <p:txBody>
          <a:bodyPr vert="horz" lIns="91440" tIns="45720" rIns="91440" bIns="45720" rtlCol="0" anchor="ctr"/>
          <a:lstStyle/>
          <a:p>
            <a:fld id="{34F1E86F-CBF7-4DF7-824A-AB405C555AAE}" type="slidenum">
              <a:rPr lang="zh-CN" altLang="en-US" sz="3200">
                <a:solidFill>
                  <a:schemeClr val="bg1"/>
                </a:solidFill>
              </a:rPr>
              <a:pPr/>
              <a:t>37</a:t>
            </a:fld>
            <a:endParaRPr lang="zh-CN" altLang="en-US" sz="3200" dirty="0">
              <a:solidFill>
                <a:schemeClr val="bg1"/>
              </a:solidFill>
            </a:endParaRPr>
          </a:p>
        </p:txBody>
      </p:sp>
      <p:sp>
        <p:nvSpPr>
          <p:cNvPr id="20" name="文本框 19"/>
          <p:cNvSpPr txBox="1"/>
          <p:nvPr/>
        </p:nvSpPr>
        <p:spPr>
          <a:xfrm>
            <a:off x="1015998" y="403949"/>
            <a:ext cx="10828870" cy="584775"/>
          </a:xfrm>
          <a:prstGeom prst="rect">
            <a:avLst/>
          </a:prstGeom>
          <a:noFill/>
        </p:spPr>
        <p:txBody>
          <a:bodyPr wrap="square" rtlCol="0">
            <a:spAutoFit/>
          </a:bodyPr>
          <a:lstStyle/>
          <a:p>
            <a:r>
              <a:rPr lang="en-US" altLang="zh-CN" sz="3200" dirty="0">
                <a:latin typeface="Arial" panose="020B0604020202020204" pitchFamily="34" charset="0"/>
              </a:rPr>
              <a:t>Application level: Go (by: José Luis Gómez-Muñoz)</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Picture 2"/>
          <p:cNvPicPr>
            <a:picLocks noChangeAspect="1"/>
          </p:cNvPicPr>
          <p:nvPr/>
        </p:nvPicPr>
        <p:blipFill>
          <a:blip r:embed="rId3"/>
          <a:stretch>
            <a:fillRect/>
          </a:stretch>
        </p:blipFill>
        <p:spPr>
          <a:xfrm>
            <a:off x="801370" y="1301486"/>
            <a:ext cx="5137970" cy="4941518"/>
          </a:xfrm>
          <a:prstGeom prst="rect">
            <a:avLst/>
          </a:prstGeom>
        </p:spPr>
      </p:pic>
      <p:pic>
        <p:nvPicPr>
          <p:cNvPr id="5" name="Picture 4"/>
          <p:cNvPicPr>
            <a:picLocks noChangeAspect="1"/>
          </p:cNvPicPr>
          <p:nvPr/>
        </p:nvPicPr>
        <p:blipFill>
          <a:blip r:embed="rId4"/>
          <a:stretch>
            <a:fillRect/>
          </a:stretch>
        </p:blipFill>
        <p:spPr>
          <a:xfrm>
            <a:off x="6132394" y="1387925"/>
            <a:ext cx="5712474" cy="4089748"/>
          </a:xfrm>
          <a:prstGeom prst="rect">
            <a:avLst/>
          </a:prstGeom>
        </p:spPr>
      </p:pic>
    </p:spTree>
    <p:extLst>
      <p:ext uri="{BB962C8B-B14F-4D97-AF65-F5344CB8AC3E}">
        <p14:creationId xmlns:p14="http://schemas.microsoft.com/office/powerpoint/2010/main" val="1730258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838200" y="1163167"/>
            <a:ext cx="10515600" cy="5694833"/>
          </a:xfrm>
        </p:spPr>
        <p:txBody>
          <a:bodyPr>
            <a:noAutofit/>
          </a:bodyPr>
          <a:lstStyle/>
          <a:p>
            <a:pPr marL="514350" indent="-514350">
              <a:lnSpc>
                <a:spcPct val="110000"/>
              </a:lnSpc>
              <a:buFont typeface="+mj-lt"/>
              <a:buAutoNum type="arabicPeriod"/>
            </a:pPr>
            <a:r>
              <a:rPr lang="en-US" altLang="zh-CN" sz="3200" dirty="0"/>
              <a:t>Your ability in identifying proper reference material</a:t>
            </a:r>
          </a:p>
          <a:p>
            <a:pPr lvl="1">
              <a:lnSpc>
                <a:spcPct val="110000"/>
              </a:lnSpc>
            </a:pPr>
            <a:r>
              <a:rPr lang="en-US" altLang="zh-CN" dirty="0"/>
              <a:t>Learn from the Internet and Public Libraries</a:t>
            </a:r>
          </a:p>
          <a:p>
            <a:pPr lvl="1">
              <a:lnSpc>
                <a:spcPct val="110000"/>
              </a:lnSpc>
            </a:pPr>
            <a:r>
              <a:rPr lang="en-US" altLang="zh-CN" dirty="0"/>
              <a:t>Use relevant data sources and provide argument for its validity</a:t>
            </a:r>
          </a:p>
          <a:p>
            <a:pPr marL="514350" indent="-514350">
              <a:lnSpc>
                <a:spcPct val="110000"/>
              </a:lnSpc>
              <a:buFont typeface="+mj-lt"/>
              <a:buAutoNum type="arabicPeriod"/>
            </a:pPr>
            <a:r>
              <a:rPr lang="en-US" altLang="zh-CN" sz="3200" dirty="0"/>
              <a:t>Your interpretation of content</a:t>
            </a:r>
          </a:p>
          <a:p>
            <a:pPr lvl="1">
              <a:lnSpc>
                <a:spcPct val="110000"/>
              </a:lnSpc>
            </a:pPr>
            <a:r>
              <a:rPr lang="en-US" altLang="zh-CN" dirty="0"/>
              <a:t>Reflected</a:t>
            </a:r>
            <a:r>
              <a:rPr lang="zh-CN" altLang="en-US" dirty="0"/>
              <a:t> </a:t>
            </a:r>
            <a:r>
              <a:rPr lang="en-US" altLang="zh-CN" dirty="0"/>
              <a:t>in your documentation and implementation of the Go System</a:t>
            </a:r>
          </a:p>
          <a:p>
            <a:pPr marL="514350" indent="-514350">
              <a:lnSpc>
                <a:spcPct val="110000"/>
              </a:lnSpc>
              <a:buFont typeface="+mj-lt"/>
              <a:buAutoNum type="arabicPeriod"/>
            </a:pPr>
            <a:r>
              <a:rPr lang="en-US" altLang="zh-CN" sz="3200" dirty="0"/>
              <a:t>Grade Distribution</a:t>
            </a:r>
          </a:p>
          <a:p>
            <a:pPr lvl="1">
              <a:lnSpc>
                <a:spcPct val="110000"/>
              </a:lnSpc>
            </a:pPr>
            <a:r>
              <a:rPr lang="en-US" altLang="zh-CN" dirty="0"/>
              <a:t>20% </a:t>
            </a:r>
            <a:r>
              <a:rPr lang="zh-CN" altLang="en-US" dirty="0"/>
              <a:t>课上参与， </a:t>
            </a:r>
            <a:r>
              <a:rPr lang="en-US" altLang="zh-CN" dirty="0"/>
              <a:t>40%</a:t>
            </a:r>
            <a:r>
              <a:rPr lang="zh-CN" altLang="en-US" dirty="0"/>
              <a:t> 软件作业， </a:t>
            </a:r>
            <a:r>
              <a:rPr lang="en-US" altLang="zh-CN" dirty="0"/>
              <a:t>20% </a:t>
            </a:r>
            <a:r>
              <a:rPr lang="zh-CN" altLang="en-US" dirty="0"/>
              <a:t>学习报告，</a:t>
            </a:r>
            <a:r>
              <a:rPr lang="en-US" altLang="zh-CN" dirty="0"/>
              <a:t>20%</a:t>
            </a:r>
            <a:r>
              <a:rPr lang="zh-CN" altLang="en-US" dirty="0"/>
              <a:t> 教科书。</a:t>
            </a:r>
            <a:endParaRPr lang="en-US" altLang="zh-CN" dirty="0"/>
          </a:p>
        </p:txBody>
      </p:sp>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Grading</a:t>
            </a:r>
            <a:r>
              <a:rPr lang="zh-CN" altLang="en-US" sz="3200" dirty="0">
                <a:solidFill>
                  <a:srgbClr val="FF0000"/>
                </a:solidFill>
                <a:latin typeface="Arial" panose="020B0604020202020204" pitchFamily="34" charset="0"/>
              </a:rPr>
              <a:t> </a:t>
            </a:r>
            <a:r>
              <a:rPr lang="en-US" altLang="zh-CN" sz="3200" dirty="0">
                <a:solidFill>
                  <a:srgbClr val="FF0000"/>
                </a:solidFill>
                <a:latin typeface="Arial" panose="020B0604020202020204" pitchFamily="34" charset="0"/>
              </a:rPr>
              <a:t>Policy</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57987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Languages ~= Models of Computation</a:t>
            </a:r>
            <a:endParaRPr lang="zh-CN" altLang="en-US" kern="0" dirty="0">
              <a:solidFill>
                <a:srgbClr val="3A3A3A"/>
              </a:solidFill>
              <a:latin typeface="黑体" panose="02010609060101010101" pitchFamily="49" charset="-122"/>
              <a:ea typeface="黑体" panose="02010609060101010101" pitchFamily="49" charset="-122"/>
            </a:endParaRPr>
          </a:p>
        </p:txBody>
      </p:sp>
      <p:sp>
        <p:nvSpPr>
          <p:cNvPr id="145410" name="Content Placeholder 2"/>
          <p:cNvSpPr>
            <a:spLocks noGrp="1"/>
          </p:cNvSpPr>
          <p:nvPr>
            <p:ph idx="1"/>
          </p:nvPr>
        </p:nvSpPr>
        <p:spPr>
          <a:xfrm>
            <a:off x="838200" y="1325726"/>
            <a:ext cx="10515600" cy="5694833"/>
          </a:xfrm>
        </p:spPr>
        <p:txBody>
          <a:bodyPr>
            <a:noAutofit/>
          </a:bodyPr>
          <a:lstStyle/>
          <a:p>
            <a:pPr marL="342900" indent="-342900">
              <a:lnSpc>
                <a:spcPct val="110000"/>
              </a:lnSpc>
            </a:pPr>
            <a:r>
              <a:rPr lang="en-US" altLang="zh-CN" sz="2800" dirty="0"/>
              <a:t>The era of Super-Human Intelligence </a:t>
            </a:r>
          </a:p>
          <a:p>
            <a:pPr marL="800100" lvl="1" indent="-342900">
              <a:lnSpc>
                <a:spcPct val="110000"/>
              </a:lnSpc>
            </a:pPr>
            <a:r>
              <a:rPr lang="en-US" altLang="zh-CN" sz="2400" dirty="0"/>
              <a:t>The classification of intelligence is determined by the use of Languages</a:t>
            </a:r>
          </a:p>
          <a:p>
            <a:pPr marL="800100" lvl="1" indent="-342900">
              <a:lnSpc>
                <a:spcPct val="110000"/>
              </a:lnSpc>
            </a:pPr>
            <a:r>
              <a:rPr lang="en-US" altLang="zh-CN" sz="2400" dirty="0"/>
              <a:t>Formal Languages has computable objects: Vocabulary, Grammar, Semantics</a:t>
            </a:r>
          </a:p>
          <a:p>
            <a:pPr marL="342900" indent="-342900">
              <a:lnSpc>
                <a:spcPct val="110000"/>
              </a:lnSpc>
            </a:pPr>
            <a:r>
              <a:rPr lang="en-US" altLang="zh-CN" sz="2800" dirty="0">
                <a:solidFill>
                  <a:srgbClr val="FF0000"/>
                </a:solidFill>
              </a:rPr>
              <a:t>From Logics to Number Systems</a:t>
            </a:r>
            <a:r>
              <a:rPr lang="en-US" altLang="zh-CN" sz="2800" dirty="0"/>
              <a:t>: The Workhorse of Turing Complete Computation: Arithmetic Logic Unit  </a:t>
            </a:r>
          </a:p>
          <a:p>
            <a:pPr marL="342900" indent="-342900">
              <a:lnSpc>
                <a:spcPct val="110000"/>
              </a:lnSpc>
            </a:pPr>
            <a:r>
              <a:rPr lang="en-US" altLang="zh-CN" sz="2800" dirty="0"/>
              <a:t>Memory: The Space-Time Entanglement of Digital Circuitry</a:t>
            </a:r>
          </a:p>
          <a:p>
            <a:pPr marL="342900" indent="-342900">
              <a:lnSpc>
                <a:spcPct val="110000"/>
              </a:lnSpc>
            </a:pPr>
            <a:r>
              <a:rPr lang="en-US" altLang="zh-CN" sz="2800" dirty="0"/>
              <a:t>Composition: The idea behind the assembly language </a:t>
            </a:r>
          </a:p>
          <a:p>
            <a:pPr marL="800100" lvl="1" indent="-342900">
              <a:lnSpc>
                <a:spcPct val="110000"/>
              </a:lnSpc>
            </a:pPr>
            <a:r>
              <a:rPr lang="en-US" altLang="zh-CN" sz="2400" dirty="0"/>
              <a:t>From Binary Notation to Human Mnemonics</a:t>
            </a:r>
          </a:p>
        </p:txBody>
      </p:sp>
      <p:pic>
        <p:nvPicPr>
          <p:cNvPr id="9" name="Picture 8"/>
          <p:cNvPicPr>
            <a:picLocks noChangeAspect="1"/>
          </p:cNvPicPr>
          <p:nvPr/>
        </p:nvPicPr>
        <p:blipFill>
          <a:blip r:embed="rId2"/>
          <a:stretch>
            <a:fillRect/>
          </a:stretch>
        </p:blipFill>
        <p:spPr>
          <a:xfrm>
            <a:off x="10224434" y="4610761"/>
            <a:ext cx="1252330" cy="1066800"/>
          </a:xfrm>
          <a:prstGeom prst="rect">
            <a:avLst/>
          </a:prstGeom>
        </p:spPr>
      </p:pic>
      <p:pic>
        <p:nvPicPr>
          <p:cNvPr id="11" name="Picture 10"/>
          <p:cNvPicPr>
            <a:picLocks noChangeAspect="1"/>
          </p:cNvPicPr>
          <p:nvPr/>
        </p:nvPicPr>
        <p:blipFill>
          <a:blip r:embed="rId3"/>
          <a:stretch>
            <a:fillRect/>
          </a:stretch>
        </p:blipFill>
        <p:spPr>
          <a:xfrm>
            <a:off x="8307700" y="234661"/>
            <a:ext cx="3292028" cy="1720350"/>
          </a:xfrm>
          <a:prstGeom prst="rect">
            <a:avLst/>
          </a:prstGeom>
        </p:spPr>
      </p:pic>
    </p:spTree>
    <p:extLst>
      <p:ext uri="{BB962C8B-B14F-4D97-AF65-F5344CB8AC3E}">
        <p14:creationId xmlns:p14="http://schemas.microsoft.com/office/powerpoint/2010/main" val="2432342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2199"/>
            <a:ext cx="10972800" cy="810332"/>
          </a:xfrm>
        </p:spPr>
        <p:txBody>
          <a:bodyPr>
            <a:normAutofit fontScale="90000"/>
          </a:bodyPr>
          <a:lstStyle/>
          <a:p>
            <a:r>
              <a:rPr lang="en-US" altLang="zh-CN" sz="3600" dirty="0"/>
              <a:t>Tools and Books are freely available for building complex systems</a:t>
            </a:r>
            <a:endParaRPr lang="en-US" sz="3600" dirty="0"/>
          </a:p>
        </p:txBody>
      </p:sp>
      <p:sp>
        <p:nvSpPr>
          <p:cNvPr id="12"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 name="Picture 3"/>
          <p:cNvPicPr>
            <a:picLocks noChangeAspect="1"/>
          </p:cNvPicPr>
          <p:nvPr/>
        </p:nvPicPr>
        <p:blipFill>
          <a:blip r:embed="rId2"/>
          <a:stretch>
            <a:fillRect/>
          </a:stretch>
        </p:blipFill>
        <p:spPr>
          <a:xfrm>
            <a:off x="586740" y="1733798"/>
            <a:ext cx="4967081" cy="3774982"/>
          </a:xfrm>
          <a:prstGeom prst="rect">
            <a:avLst/>
          </a:prstGeom>
        </p:spPr>
      </p:pic>
      <p:sp>
        <p:nvSpPr>
          <p:cNvPr id="3" name="TextBox 2"/>
          <p:cNvSpPr txBox="1"/>
          <p:nvPr/>
        </p:nvSpPr>
        <p:spPr>
          <a:xfrm>
            <a:off x="433436" y="5842270"/>
            <a:ext cx="5273688" cy="307777"/>
          </a:xfrm>
          <a:prstGeom prst="rect">
            <a:avLst/>
          </a:prstGeom>
          <a:noFill/>
        </p:spPr>
        <p:txBody>
          <a:bodyPr wrap="none" rtlCol="0">
            <a:spAutoFit/>
          </a:bodyPr>
          <a:lstStyle/>
          <a:p>
            <a:r>
              <a:rPr lang="en-US" sz="1400" dirty="0"/>
              <a:t>http://</a:t>
            </a:r>
            <a:r>
              <a:rPr lang="en-US" sz="1400" dirty="0" err="1"/>
              <a:t>chimera.labs.oreilly.com</a:t>
            </a:r>
            <a:r>
              <a:rPr lang="en-US" sz="1400" dirty="0"/>
              <a:t>/books/1234000000754/</a:t>
            </a:r>
            <a:r>
              <a:rPr lang="en-US" sz="1400" dirty="0" err="1"/>
              <a:t>index.html</a:t>
            </a:r>
            <a:endParaRPr lang="en-US" sz="1400" dirty="0"/>
          </a:p>
        </p:txBody>
      </p:sp>
      <p:pic>
        <p:nvPicPr>
          <p:cNvPr id="5" name="Picture 4">
            <a:hlinkClick r:id="rId3"/>
            <a:extLst>
              <a:ext uri="{FF2B5EF4-FFF2-40B4-BE49-F238E27FC236}">
                <a16:creationId xmlns:a16="http://schemas.microsoft.com/office/drawing/2014/main" id="{6B673215-FB8A-884A-9B33-86B6DBDA55AA}"/>
              </a:ext>
            </a:extLst>
          </p:cNvPr>
          <p:cNvPicPr>
            <a:picLocks noChangeAspect="1"/>
          </p:cNvPicPr>
          <p:nvPr/>
        </p:nvPicPr>
        <p:blipFill>
          <a:blip r:embed="rId4"/>
          <a:stretch>
            <a:fillRect/>
          </a:stretch>
        </p:blipFill>
        <p:spPr>
          <a:xfrm>
            <a:off x="5853664" y="1733798"/>
            <a:ext cx="6112703" cy="3259236"/>
          </a:xfrm>
          <a:prstGeom prst="rect">
            <a:avLst/>
          </a:prstGeom>
        </p:spPr>
      </p:pic>
    </p:spTree>
    <p:extLst>
      <p:ext uri="{BB962C8B-B14F-4D97-AF65-F5344CB8AC3E}">
        <p14:creationId xmlns:p14="http://schemas.microsoft.com/office/powerpoint/2010/main" val="331223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042409" y="181260"/>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Overview of the Nand2Tetris System</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grpSp>
        <p:nvGrpSpPr>
          <p:cNvPr id="83" name="Group 55"/>
          <p:cNvGrpSpPr>
            <a:grpSpLocks/>
          </p:cNvGrpSpPr>
          <p:nvPr/>
        </p:nvGrpSpPr>
        <p:grpSpPr bwMode="auto">
          <a:xfrm>
            <a:off x="7080877" y="4500865"/>
            <a:ext cx="1195388" cy="1017588"/>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Virtual Machine</a:t>
              </a:r>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5</a:t>
              </a:r>
            </a:p>
          </p:txBody>
        </p:sp>
      </p:grpSp>
      <p:grpSp>
        <p:nvGrpSpPr>
          <p:cNvPr id="90" name="Group 62"/>
          <p:cNvGrpSpPr>
            <a:grpSpLocks/>
          </p:cNvGrpSpPr>
          <p:nvPr/>
        </p:nvGrpSpPr>
        <p:grpSpPr bwMode="auto">
          <a:xfrm>
            <a:off x="9445145" y="1086589"/>
            <a:ext cx="1285874" cy="636588"/>
            <a:chOff x="3893" y="660"/>
            <a:chExt cx="810" cy="401"/>
          </a:xfrm>
        </p:grpSpPr>
        <p:sp>
          <p:nvSpPr>
            <p:cNvPr id="97" name="Rectangle 63"/>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98" name="Rectangle 64"/>
            <p:cNvSpPr>
              <a:spLocks noChangeArrowheads="1"/>
            </p:cNvSpPr>
            <p:nvPr/>
          </p:nvSpPr>
          <p:spPr bwMode="auto">
            <a:xfrm>
              <a:off x="4056" y="713"/>
              <a:ext cx="512"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Software</a:t>
              </a:r>
              <a:endParaRPr lang="en-US" altLang="zh-CN">
                <a:solidFill>
                  <a:srgbClr val="990000"/>
                </a:solidFill>
              </a:endParaRPr>
            </a:p>
          </p:txBody>
        </p:sp>
        <p:sp>
          <p:nvSpPr>
            <p:cNvPr id="99" name="Rectangle 65"/>
            <p:cNvSpPr>
              <a:spLocks noChangeArrowheads="1"/>
            </p:cNvSpPr>
            <p:nvPr/>
          </p:nvSpPr>
          <p:spPr bwMode="auto">
            <a:xfrm>
              <a:off x="4045" y="861"/>
              <a:ext cx="546"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dirty="0">
                  <a:solidFill>
                    <a:srgbClr val="990000"/>
                  </a:solidFill>
                </a:rPr>
                <a:t>hierarchy</a:t>
              </a:r>
              <a:endParaRPr lang="en-US" altLang="zh-CN" dirty="0">
                <a:solidFill>
                  <a:srgbClr val="990000"/>
                </a:solidFill>
              </a:endParaRPr>
            </a:p>
          </p:txBody>
        </p:sp>
      </p:grpSp>
      <p:grpSp>
        <p:nvGrpSpPr>
          <p:cNvPr id="91" name="Group 66"/>
          <p:cNvGrpSpPr>
            <a:grpSpLocks/>
          </p:cNvGrpSpPr>
          <p:nvPr/>
        </p:nvGrpSpPr>
        <p:grpSpPr bwMode="auto">
          <a:xfrm>
            <a:off x="5634730" y="5352267"/>
            <a:ext cx="1193800" cy="1017588"/>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Assembly Language</a:t>
              </a:r>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4</a:t>
              </a:r>
            </a:p>
          </p:txBody>
        </p:sp>
      </p:grpSp>
      <p:grpSp>
        <p:nvGrpSpPr>
          <p:cNvPr id="101" name="Group 73"/>
          <p:cNvGrpSpPr>
            <a:grpSpLocks/>
          </p:cNvGrpSpPr>
          <p:nvPr/>
        </p:nvGrpSpPr>
        <p:grpSpPr bwMode="auto">
          <a:xfrm>
            <a:off x="1277983" y="1094209"/>
            <a:ext cx="1285875" cy="598488"/>
            <a:chOff x="942" y="3294"/>
            <a:chExt cx="810" cy="377"/>
          </a:xfrm>
        </p:grpSpPr>
        <p:sp>
          <p:nvSpPr>
            <p:cNvPr id="108" name="Rectangle 74"/>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09" name="Rectangle 75"/>
            <p:cNvSpPr>
              <a:spLocks noChangeArrowheads="1"/>
            </p:cNvSpPr>
            <p:nvPr/>
          </p:nvSpPr>
          <p:spPr bwMode="auto">
            <a:xfrm>
              <a:off x="1083" y="3336"/>
              <a:ext cx="553"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Hardware</a:t>
              </a:r>
              <a:endParaRPr lang="en-US" altLang="zh-CN">
                <a:solidFill>
                  <a:srgbClr val="990000"/>
                </a:solidFill>
              </a:endParaRPr>
            </a:p>
          </p:txBody>
        </p:sp>
        <p:sp>
          <p:nvSpPr>
            <p:cNvPr id="110" name="Rectangle 76"/>
            <p:cNvSpPr>
              <a:spLocks noChangeArrowheads="1"/>
            </p:cNvSpPr>
            <p:nvPr/>
          </p:nvSpPr>
          <p:spPr bwMode="auto">
            <a:xfrm>
              <a:off x="1094" y="3484"/>
              <a:ext cx="546"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dirty="0">
                  <a:solidFill>
                    <a:srgbClr val="990000"/>
                  </a:solidFill>
                </a:rPr>
                <a:t>hierarchy</a:t>
              </a:r>
              <a:endParaRPr lang="en-US" altLang="zh-CN" dirty="0">
                <a:solidFill>
                  <a:srgbClr val="990000"/>
                </a:solidFill>
              </a:endParaRPr>
            </a:p>
          </p:txBody>
        </p:sp>
      </p:grpSp>
      <p:grpSp>
        <p:nvGrpSpPr>
          <p:cNvPr id="102" name="Group 77"/>
          <p:cNvGrpSpPr>
            <a:grpSpLocks/>
          </p:cNvGrpSpPr>
          <p:nvPr/>
        </p:nvGrpSpPr>
        <p:grpSpPr bwMode="auto">
          <a:xfrm>
            <a:off x="4026061" y="4473681"/>
            <a:ext cx="1195388" cy="1017588"/>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Machine Language</a:t>
              </a:r>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3</a:t>
              </a:r>
            </a:p>
          </p:txBody>
        </p:sp>
      </p:grpSp>
      <p:grpSp>
        <p:nvGrpSpPr>
          <p:cNvPr id="111" name="Group 83"/>
          <p:cNvGrpSpPr>
            <a:grpSpLocks/>
          </p:cNvGrpSpPr>
          <p:nvPr/>
        </p:nvGrpSpPr>
        <p:grpSpPr bwMode="auto">
          <a:xfrm>
            <a:off x="2678467" y="3733544"/>
            <a:ext cx="1192213" cy="1017587"/>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Hardware Platform</a:t>
              </a:r>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2</a:t>
              </a:r>
            </a:p>
          </p:txBody>
        </p:sp>
      </p:grpSp>
      <p:grpSp>
        <p:nvGrpSpPr>
          <p:cNvPr id="117" name="Group 89"/>
          <p:cNvGrpSpPr>
            <a:grpSpLocks/>
          </p:cNvGrpSpPr>
          <p:nvPr/>
        </p:nvGrpSpPr>
        <p:grpSpPr bwMode="auto">
          <a:xfrm>
            <a:off x="1311593" y="2706316"/>
            <a:ext cx="1195388" cy="1017587"/>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Chips and Logic Gates</a:t>
              </a:r>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1</a:t>
              </a:r>
            </a:p>
          </p:txBody>
        </p:sp>
      </p:grpSp>
      <p:grpSp>
        <p:nvGrpSpPr>
          <p:cNvPr id="3" name="Group 2">
            <a:extLst>
              <a:ext uri="{FF2B5EF4-FFF2-40B4-BE49-F238E27FC236}">
                <a16:creationId xmlns:a16="http://schemas.microsoft.com/office/drawing/2014/main" id="{4D547188-961E-6248-B843-C5EF89ADB875}"/>
              </a:ext>
            </a:extLst>
          </p:cNvPr>
          <p:cNvGrpSpPr/>
          <p:nvPr/>
        </p:nvGrpSpPr>
        <p:grpSpPr>
          <a:xfrm>
            <a:off x="9500446" y="1792213"/>
            <a:ext cx="1277937" cy="798513"/>
            <a:chOff x="1089753" y="939645"/>
            <a:chExt cx="958453" cy="598885"/>
          </a:xfrm>
        </p:grpSpPr>
        <p:sp>
          <p:nvSpPr>
            <p:cNvPr id="124" name="Freeform 96"/>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300"/>
            </a:p>
          </p:txBody>
        </p:sp>
        <p:sp>
          <p:nvSpPr>
            <p:cNvPr id="125" name="Freeform 97"/>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1300"/>
            </a:p>
          </p:txBody>
        </p:sp>
        <p:sp>
          <p:nvSpPr>
            <p:cNvPr id="126" name="Freeform 98"/>
            <p:cNvSpPr>
              <a:spLocks/>
            </p:cNvSpPr>
            <p:nvPr/>
          </p:nvSpPr>
          <p:spPr bwMode="auto">
            <a:xfrm>
              <a:off x="1089753" y="939645"/>
              <a:ext cx="890587" cy="529829"/>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zh-CN" altLang="en-US" sz="1300"/>
            </a:p>
          </p:txBody>
        </p:sp>
        <p:sp>
          <p:nvSpPr>
            <p:cNvPr id="127" name="Rectangle 99"/>
            <p:cNvSpPr>
              <a:spLocks noChangeArrowheads="1"/>
            </p:cNvSpPr>
            <p:nvPr/>
          </p:nvSpPr>
          <p:spPr bwMode="auto">
            <a:xfrm>
              <a:off x="1358834" y="1067042"/>
              <a:ext cx="390732" cy="13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Human</a:t>
              </a:r>
              <a:endParaRPr lang="en-US" altLang="zh-CN" dirty="0"/>
            </a:p>
          </p:txBody>
        </p:sp>
        <p:sp>
          <p:nvSpPr>
            <p:cNvPr id="128" name="Rectangle 100"/>
            <p:cNvSpPr>
              <a:spLocks noChangeArrowheads="1"/>
            </p:cNvSpPr>
            <p:nvPr/>
          </p:nvSpPr>
          <p:spPr bwMode="auto">
            <a:xfrm>
              <a:off x="1327878" y="1203964"/>
              <a:ext cx="464069" cy="13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Thought</a:t>
              </a:r>
              <a:endParaRPr lang="en-US" altLang="zh-CN" dirty="0"/>
            </a:p>
          </p:txBody>
        </p:sp>
      </p:grpSp>
      <p:grpSp>
        <p:nvGrpSpPr>
          <p:cNvPr id="5" name="Group 4">
            <a:extLst>
              <a:ext uri="{FF2B5EF4-FFF2-40B4-BE49-F238E27FC236}">
                <a16:creationId xmlns:a16="http://schemas.microsoft.com/office/drawing/2014/main" id="{49F10A6F-73FE-7944-B1FF-A8344B2B739A}"/>
              </a:ext>
            </a:extLst>
          </p:cNvPr>
          <p:cNvGrpSpPr/>
          <p:nvPr/>
        </p:nvGrpSpPr>
        <p:grpSpPr>
          <a:xfrm>
            <a:off x="1288574" y="1866408"/>
            <a:ext cx="1196975" cy="692149"/>
            <a:chOff x="6937555" y="2278857"/>
            <a:chExt cx="897731" cy="519112"/>
          </a:xfrm>
        </p:grpSpPr>
        <p:sp>
          <p:nvSpPr>
            <p:cNvPr id="136" name="Freeform 50">
              <a:extLst>
                <a:ext uri="{FF2B5EF4-FFF2-40B4-BE49-F238E27FC236}">
                  <a16:creationId xmlns:a16="http://schemas.microsoft.com/office/drawing/2014/main" id="{3353250F-0A54-4746-8BB7-69AF884D9A41}"/>
                </a:ext>
              </a:extLst>
            </p:cNvPr>
            <p:cNvSpPr>
              <a:spLocks/>
            </p:cNvSpPr>
            <p:nvPr/>
          </p:nvSpPr>
          <p:spPr bwMode="auto">
            <a:xfrm>
              <a:off x="7005421" y="2347913"/>
              <a:ext cx="829865" cy="450056"/>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solidFill>
              <a:schemeClr val="tx1"/>
            </a:solid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1300"/>
            </a:p>
          </p:txBody>
        </p:sp>
        <p:sp>
          <p:nvSpPr>
            <p:cNvPr id="137" name="Freeform 51">
              <a:extLst>
                <a:ext uri="{FF2B5EF4-FFF2-40B4-BE49-F238E27FC236}">
                  <a16:creationId xmlns:a16="http://schemas.microsoft.com/office/drawing/2014/main" id="{18D75B01-B894-3E40-8839-2C3DF9A90CA0}"/>
                </a:ext>
              </a:extLst>
            </p:cNvPr>
            <p:cNvSpPr>
              <a:spLocks/>
            </p:cNvSpPr>
            <p:nvPr/>
          </p:nvSpPr>
          <p:spPr bwMode="auto">
            <a:xfrm>
              <a:off x="6937555" y="2278857"/>
              <a:ext cx="829865" cy="450056"/>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zh-CN" altLang="en-US" sz="1300"/>
            </a:p>
          </p:txBody>
        </p:sp>
        <p:sp>
          <p:nvSpPr>
            <p:cNvPr id="138" name="Rectangle 52">
              <a:extLst>
                <a:ext uri="{FF2B5EF4-FFF2-40B4-BE49-F238E27FC236}">
                  <a16:creationId xmlns:a16="http://schemas.microsoft.com/office/drawing/2014/main" id="{92C62CD0-425B-7E47-AF51-46B9BABCDBA8}"/>
                </a:ext>
              </a:extLst>
            </p:cNvPr>
            <p:cNvSpPr>
              <a:spLocks noChangeArrowheads="1"/>
            </p:cNvSpPr>
            <p:nvPr/>
          </p:nvSpPr>
          <p:spPr bwMode="auto">
            <a:xfrm>
              <a:off x="7155439" y="2433638"/>
              <a:ext cx="435215" cy="13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Physics</a:t>
              </a:r>
              <a:endParaRPr lang="en-US" altLang="zh-CN" dirty="0"/>
            </a:p>
          </p:txBody>
        </p:sp>
      </p:grpSp>
      <p:sp>
        <p:nvSpPr>
          <p:cNvPr id="7" name="Oval 6">
            <a:extLst>
              <a:ext uri="{FF2B5EF4-FFF2-40B4-BE49-F238E27FC236}">
                <a16:creationId xmlns:a16="http://schemas.microsoft.com/office/drawing/2014/main" id="{6F55EB58-DB0E-8749-99ED-3284824ABC75}"/>
              </a:ext>
            </a:extLst>
          </p:cNvPr>
          <p:cNvSpPr/>
          <p:nvPr/>
        </p:nvSpPr>
        <p:spPr>
          <a:xfrm>
            <a:off x="9778019" y="3800094"/>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10-11</a:t>
            </a:r>
          </a:p>
        </p:txBody>
      </p:sp>
      <p:sp>
        <p:nvSpPr>
          <p:cNvPr id="8" name="Rectangle 7">
            <a:extLst>
              <a:ext uri="{FF2B5EF4-FFF2-40B4-BE49-F238E27FC236}">
                <a16:creationId xmlns:a16="http://schemas.microsoft.com/office/drawing/2014/main" id="{32D280EC-EE38-5B40-AD9F-E01E60D85A27}"/>
              </a:ext>
            </a:extLst>
          </p:cNvPr>
          <p:cNvSpPr/>
          <p:nvPr/>
        </p:nvSpPr>
        <p:spPr>
          <a:xfrm>
            <a:off x="10731019" y="2534857"/>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b="1" dirty="0">
                <a:solidFill>
                  <a:sysClr val="windowText" lastClr="000000"/>
                </a:solidFill>
              </a:rPr>
              <a:t>Compiler</a:t>
            </a:r>
          </a:p>
        </p:txBody>
      </p:sp>
      <p:sp>
        <p:nvSpPr>
          <p:cNvPr id="139" name="Oval 138">
            <a:extLst>
              <a:ext uri="{FF2B5EF4-FFF2-40B4-BE49-F238E27FC236}">
                <a16:creationId xmlns:a16="http://schemas.microsoft.com/office/drawing/2014/main" id="{C876AB4E-DAE9-3048-97FF-5EA8C0E9E98F}"/>
              </a:ext>
            </a:extLst>
          </p:cNvPr>
          <p:cNvSpPr/>
          <p:nvPr/>
        </p:nvSpPr>
        <p:spPr>
          <a:xfrm>
            <a:off x="8313666" y="4920657"/>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9-12</a:t>
            </a:r>
          </a:p>
        </p:txBody>
      </p:sp>
      <p:sp>
        <p:nvSpPr>
          <p:cNvPr id="140" name="Rectangle 139">
            <a:extLst>
              <a:ext uri="{FF2B5EF4-FFF2-40B4-BE49-F238E27FC236}">
                <a16:creationId xmlns:a16="http://schemas.microsoft.com/office/drawing/2014/main" id="{57AB945A-B280-BB41-A106-EA95CF67BDBA}"/>
              </a:ext>
            </a:extLst>
          </p:cNvPr>
          <p:cNvSpPr/>
          <p:nvPr/>
        </p:nvSpPr>
        <p:spPr>
          <a:xfrm>
            <a:off x="6972410" y="4065077"/>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VM Translator</a:t>
            </a:r>
          </a:p>
        </p:txBody>
      </p:sp>
      <p:sp>
        <p:nvSpPr>
          <p:cNvPr id="142" name="Oval 141">
            <a:extLst>
              <a:ext uri="{FF2B5EF4-FFF2-40B4-BE49-F238E27FC236}">
                <a16:creationId xmlns:a16="http://schemas.microsoft.com/office/drawing/2014/main" id="{8BC9F422-A295-D44F-9C6C-1B3E4B27BB22}"/>
              </a:ext>
            </a:extLst>
          </p:cNvPr>
          <p:cNvSpPr/>
          <p:nvPr/>
        </p:nvSpPr>
        <p:spPr>
          <a:xfrm>
            <a:off x="7030460" y="5780338"/>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7-8</a:t>
            </a:r>
          </a:p>
        </p:txBody>
      </p:sp>
      <p:grpSp>
        <p:nvGrpSpPr>
          <p:cNvPr id="143" name="Group 10">
            <a:extLst>
              <a:ext uri="{FF2B5EF4-FFF2-40B4-BE49-F238E27FC236}">
                <a16:creationId xmlns:a16="http://schemas.microsoft.com/office/drawing/2014/main" id="{9DFEA64B-A198-AB45-BEEF-5B4F3A047CA1}"/>
              </a:ext>
            </a:extLst>
          </p:cNvPr>
          <p:cNvGrpSpPr>
            <a:grpSpLocks/>
          </p:cNvGrpSpPr>
          <p:nvPr/>
        </p:nvGrpSpPr>
        <p:grpSpPr bwMode="auto">
          <a:xfrm>
            <a:off x="9512616" y="2671937"/>
            <a:ext cx="1195388" cy="1017588"/>
            <a:chOff x="1752" y="778"/>
            <a:chExt cx="753" cy="641"/>
          </a:xfrm>
        </p:grpSpPr>
        <p:sp>
          <p:nvSpPr>
            <p:cNvPr id="144" name="Rectangle 11">
              <a:extLst>
                <a:ext uri="{FF2B5EF4-FFF2-40B4-BE49-F238E27FC236}">
                  <a16:creationId xmlns:a16="http://schemas.microsoft.com/office/drawing/2014/main" id="{1F2C8DD7-E421-BC41-840B-5F0698B9358E}"/>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High Level Language</a:t>
              </a:r>
            </a:p>
          </p:txBody>
        </p:sp>
        <p:sp>
          <p:nvSpPr>
            <p:cNvPr id="148" name="Rectangle 15">
              <a:extLst>
                <a:ext uri="{FF2B5EF4-FFF2-40B4-BE49-F238E27FC236}">
                  <a16:creationId xmlns:a16="http://schemas.microsoft.com/office/drawing/2014/main" id="{045FEDE4-B116-C14D-A4F2-4A903BB25A7E}"/>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7</a:t>
              </a:r>
            </a:p>
          </p:txBody>
        </p:sp>
      </p:gr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5379996" y="1864126"/>
            <a:ext cx="1727202" cy="1017588"/>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20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00" b="0" dirty="0"/>
                <a:t>Human Machine Interfaces</a:t>
              </a:r>
            </a:p>
          </p:txBody>
        </p:sp>
      </p:grpSp>
      <p:grpSp>
        <p:nvGrpSpPr>
          <p:cNvPr id="155" name="Group 10">
            <a:extLst>
              <a:ext uri="{FF2B5EF4-FFF2-40B4-BE49-F238E27FC236}">
                <a16:creationId xmlns:a16="http://schemas.microsoft.com/office/drawing/2014/main" id="{6AEFC856-E094-0C47-BD4C-BBAC38B21AF8}"/>
              </a:ext>
            </a:extLst>
          </p:cNvPr>
          <p:cNvGrpSpPr>
            <a:grpSpLocks/>
          </p:cNvGrpSpPr>
          <p:nvPr/>
        </p:nvGrpSpPr>
        <p:grpSpPr bwMode="auto">
          <a:xfrm>
            <a:off x="8528482" y="3769623"/>
            <a:ext cx="1195389" cy="1017588"/>
            <a:chOff x="1752" y="778"/>
            <a:chExt cx="753" cy="641"/>
          </a:xfrm>
        </p:grpSpPr>
        <p:sp>
          <p:nvSpPr>
            <p:cNvPr id="156" name="Rectangle 11">
              <a:extLst>
                <a:ext uri="{FF2B5EF4-FFF2-40B4-BE49-F238E27FC236}">
                  <a16:creationId xmlns:a16="http://schemas.microsoft.com/office/drawing/2014/main" id="{9262D663-6AF2-A84C-B6F0-E9626D9A9E84}"/>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solidFill>
                    <a:srgbClr val="7030A0"/>
                  </a:solidFill>
                </a:rPr>
                <a:t>User Defined Applications</a:t>
              </a:r>
            </a:p>
          </p:txBody>
        </p:sp>
        <p:sp>
          <p:nvSpPr>
            <p:cNvPr id="158" name="Rectangle 15">
              <a:extLst>
                <a:ext uri="{FF2B5EF4-FFF2-40B4-BE49-F238E27FC236}">
                  <a16:creationId xmlns:a16="http://schemas.microsoft.com/office/drawing/2014/main" id="{C3D1E474-0555-6F47-8C60-5BD3DCD44AC1}"/>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6</a:t>
              </a:r>
            </a:p>
          </p:txBody>
        </p:sp>
      </p:grpSp>
      <p:sp>
        <p:nvSpPr>
          <p:cNvPr id="160" name="Oval 159">
            <a:extLst>
              <a:ext uri="{FF2B5EF4-FFF2-40B4-BE49-F238E27FC236}">
                <a16:creationId xmlns:a16="http://schemas.microsoft.com/office/drawing/2014/main" id="{127EA1FB-071F-D348-BCB6-BE52CD68B9F9}"/>
              </a:ext>
            </a:extLst>
          </p:cNvPr>
          <p:cNvSpPr/>
          <p:nvPr/>
        </p:nvSpPr>
        <p:spPr>
          <a:xfrm>
            <a:off x="3927218" y="575468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6</a:t>
            </a:r>
          </a:p>
        </p:txBody>
      </p:sp>
      <p:sp>
        <p:nvSpPr>
          <p:cNvPr id="161" name="Oval 160">
            <a:extLst>
              <a:ext uri="{FF2B5EF4-FFF2-40B4-BE49-F238E27FC236}">
                <a16:creationId xmlns:a16="http://schemas.microsoft.com/office/drawing/2014/main" id="{FE47D8BE-8386-AD42-8FFC-1E0EA79C1ADA}"/>
              </a:ext>
            </a:extLst>
          </p:cNvPr>
          <p:cNvSpPr/>
          <p:nvPr/>
        </p:nvSpPr>
        <p:spPr>
          <a:xfrm>
            <a:off x="2366116" y="4942083"/>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4-5</a:t>
            </a:r>
          </a:p>
        </p:txBody>
      </p:sp>
      <p:sp>
        <p:nvSpPr>
          <p:cNvPr id="162" name="Rectangle 161">
            <a:extLst>
              <a:ext uri="{FF2B5EF4-FFF2-40B4-BE49-F238E27FC236}">
                <a16:creationId xmlns:a16="http://schemas.microsoft.com/office/drawing/2014/main" id="{492EC880-7E5B-3B4A-BCE2-DBDD45B59356}"/>
              </a:ext>
            </a:extLst>
          </p:cNvPr>
          <p:cNvSpPr/>
          <p:nvPr/>
        </p:nvSpPr>
        <p:spPr>
          <a:xfrm>
            <a:off x="2272914" y="5405931"/>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Computer Architecture</a:t>
            </a:r>
          </a:p>
        </p:txBody>
      </p:sp>
      <p:sp>
        <p:nvSpPr>
          <p:cNvPr id="163" name="Rectangle 162">
            <a:extLst>
              <a:ext uri="{FF2B5EF4-FFF2-40B4-BE49-F238E27FC236}">
                <a16:creationId xmlns:a16="http://schemas.microsoft.com/office/drawing/2014/main" id="{D8161015-B504-0D4C-A625-14A4E6BCB079}"/>
              </a:ext>
            </a:extLst>
          </p:cNvPr>
          <p:cNvSpPr/>
          <p:nvPr/>
        </p:nvSpPr>
        <p:spPr>
          <a:xfrm>
            <a:off x="55849" y="2534857"/>
            <a:ext cx="1171023"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Electrical Engineering</a:t>
            </a:r>
          </a:p>
        </p:txBody>
      </p:sp>
      <p:sp>
        <p:nvSpPr>
          <p:cNvPr id="164" name="Oval 163">
            <a:extLst>
              <a:ext uri="{FF2B5EF4-FFF2-40B4-BE49-F238E27FC236}">
                <a16:creationId xmlns:a16="http://schemas.microsoft.com/office/drawing/2014/main" id="{C0E0BE7F-82DF-EE4C-8E4E-8C107126B9C3}"/>
              </a:ext>
            </a:extLst>
          </p:cNvPr>
          <p:cNvSpPr/>
          <p:nvPr/>
        </p:nvSpPr>
        <p:spPr>
          <a:xfrm>
            <a:off x="1031222" y="3800094"/>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1-3</a:t>
            </a:r>
          </a:p>
        </p:txBody>
      </p:sp>
      <p:sp>
        <p:nvSpPr>
          <p:cNvPr id="165" name="Rectangle 164">
            <a:extLst>
              <a:ext uri="{FF2B5EF4-FFF2-40B4-BE49-F238E27FC236}">
                <a16:creationId xmlns:a16="http://schemas.microsoft.com/office/drawing/2014/main" id="{A6736B86-76E0-524B-B672-2C669950D8EF}"/>
              </a:ext>
            </a:extLst>
          </p:cNvPr>
          <p:cNvSpPr/>
          <p:nvPr/>
        </p:nvSpPr>
        <p:spPr>
          <a:xfrm>
            <a:off x="554521" y="4421882"/>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a:solidFill>
                  <a:sysClr val="windowText" lastClr="000000"/>
                </a:solidFill>
              </a:rPr>
              <a:t>Logics</a:t>
            </a:r>
            <a:r>
              <a:rPr lang="en-US" sz="1333" b="1" dirty="0">
                <a:solidFill>
                  <a:sysClr val="windowText" lastClr="000000"/>
                </a:solidFill>
              </a:rPr>
              <a:t> and Arithmetic</a:t>
            </a:r>
            <a:endParaRPr lang="en-TW" sz="1333" b="1" dirty="0">
              <a:solidFill>
                <a:sysClr val="windowText" lastClr="000000"/>
              </a:solidFill>
            </a:endParaRPr>
          </a:p>
        </p:txBody>
      </p:sp>
      <p:sp>
        <p:nvSpPr>
          <p:cNvPr id="166" name="Rectangle 165">
            <a:extLst>
              <a:ext uri="{FF2B5EF4-FFF2-40B4-BE49-F238E27FC236}">
                <a16:creationId xmlns:a16="http://schemas.microsoft.com/office/drawing/2014/main" id="{E6A59E93-53F3-664F-A55D-BE21FA6925EA}"/>
              </a:ext>
            </a:extLst>
          </p:cNvPr>
          <p:cNvSpPr/>
          <p:nvPr/>
        </p:nvSpPr>
        <p:spPr>
          <a:xfrm>
            <a:off x="9859221" y="4130762"/>
            <a:ext cx="1807982"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ysClr val="windowText" lastClr="000000"/>
                </a:solidFill>
              </a:rPr>
              <a:t>Knowledge Representation</a:t>
            </a:r>
            <a:endParaRPr lang="en-TW" sz="1333" b="1" dirty="0">
              <a:solidFill>
                <a:sysClr val="windowText" lastClr="000000"/>
              </a:solidFill>
            </a:endParaRPr>
          </a:p>
        </p:txBody>
      </p:sp>
      <p:sp>
        <p:nvSpPr>
          <p:cNvPr id="167" name="Rectangle 166">
            <a:extLst>
              <a:ext uri="{FF2B5EF4-FFF2-40B4-BE49-F238E27FC236}">
                <a16:creationId xmlns:a16="http://schemas.microsoft.com/office/drawing/2014/main" id="{B675153C-5EC4-774C-ACB5-615E30215642}"/>
              </a:ext>
            </a:extLst>
          </p:cNvPr>
          <p:cNvSpPr/>
          <p:nvPr/>
        </p:nvSpPr>
        <p:spPr>
          <a:xfrm>
            <a:off x="5537376" y="2972050"/>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rgbClr val="FF0000"/>
                </a:solidFill>
              </a:rPr>
              <a:t>Systems Design</a:t>
            </a:r>
          </a:p>
        </p:txBody>
      </p:sp>
      <p:sp>
        <p:nvSpPr>
          <p:cNvPr id="168" name="Oval 167">
            <a:extLst>
              <a:ext uri="{FF2B5EF4-FFF2-40B4-BE49-F238E27FC236}">
                <a16:creationId xmlns:a16="http://schemas.microsoft.com/office/drawing/2014/main" id="{5D17BF6A-688C-DB4A-B605-2B2B041D4A43}"/>
              </a:ext>
            </a:extLst>
          </p:cNvPr>
          <p:cNvSpPr/>
          <p:nvPr/>
        </p:nvSpPr>
        <p:spPr>
          <a:xfrm>
            <a:off x="5419120" y="3370154"/>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a:t>
            </a:r>
            <a:r>
              <a:rPr lang="en-US" altLang="zh-CN" sz="933" b="1" dirty="0">
                <a:solidFill>
                  <a:sysClr val="windowText" lastClr="000000"/>
                </a:solidFill>
              </a:rPr>
              <a:t>13-</a:t>
            </a:r>
            <a:r>
              <a:rPr lang="en-TW" sz="933" b="1" dirty="0">
                <a:solidFill>
                  <a:sysClr val="windowText" lastClr="000000"/>
                </a:solidFill>
              </a:rPr>
              <a:t>1</a:t>
            </a:r>
            <a:r>
              <a:rPr lang="en-US" altLang="zh-CN" sz="933" b="1" dirty="0">
                <a:solidFill>
                  <a:sysClr val="windowText" lastClr="000000"/>
                </a:solidFill>
              </a:rPr>
              <a:t>5</a:t>
            </a:r>
            <a:endParaRPr lang="en-TW" sz="933" b="1" dirty="0">
              <a:solidFill>
                <a:sysClr val="windowText" lastClr="000000"/>
              </a:solidFill>
            </a:endParaRPr>
          </a:p>
        </p:txBody>
      </p:sp>
      <p:sp>
        <p:nvSpPr>
          <p:cNvPr id="82" name="Rectangle 81">
            <a:extLst>
              <a:ext uri="{FF2B5EF4-FFF2-40B4-BE49-F238E27FC236}">
                <a16:creationId xmlns:a16="http://schemas.microsoft.com/office/drawing/2014/main" id="{DF2CF05F-FF07-D646-B68E-944DD37CA483}"/>
              </a:ext>
            </a:extLst>
          </p:cNvPr>
          <p:cNvSpPr/>
          <p:nvPr/>
        </p:nvSpPr>
        <p:spPr>
          <a:xfrm>
            <a:off x="8709969" y="5251395"/>
            <a:ext cx="1726736"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rgbClr val="FF0000"/>
                </a:solidFill>
              </a:rPr>
              <a:t>Product/Service </a:t>
            </a:r>
            <a:r>
              <a:rPr lang="en-TW" sz="1333" b="1">
                <a:solidFill>
                  <a:srgbClr val="FF0000"/>
                </a:solidFill>
              </a:rPr>
              <a:t>Design</a:t>
            </a:r>
            <a:endParaRPr lang="en-TW" sz="1333" b="1" dirty="0">
              <a:solidFill>
                <a:srgbClr val="FF0000"/>
              </a:solidFill>
            </a:endParaRPr>
          </a:p>
        </p:txBody>
      </p:sp>
    </p:spTree>
    <p:extLst>
      <p:ext uri="{BB962C8B-B14F-4D97-AF65-F5344CB8AC3E}">
        <p14:creationId xmlns:p14="http://schemas.microsoft.com/office/powerpoint/2010/main" val="4184688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 Box 7">
            <a:extLst>
              <a:ext uri="{FF2B5EF4-FFF2-40B4-BE49-F238E27FC236}">
                <a16:creationId xmlns:a16="http://schemas.microsoft.com/office/drawing/2014/main" id="{89C955C5-A588-454A-9A0B-2630B3CB4AA3}"/>
              </a:ext>
            </a:extLst>
          </p:cNvPr>
          <p:cNvSpPr txBox="1">
            <a:spLocks noChangeArrowheads="1"/>
          </p:cNvSpPr>
          <p:nvPr/>
        </p:nvSpPr>
        <p:spPr bwMode="auto">
          <a:xfrm>
            <a:off x="4578792" y="3346981"/>
            <a:ext cx="3119252" cy="1456357"/>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Screen</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clearScreen</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setColor</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boolean</a:t>
            </a:r>
            <a:r>
              <a:rPr lang="en-US" altLang="en-CN" sz="700" b="1" dirty="0">
                <a:solidFill>
                  <a:srgbClr val="000000"/>
                </a:solidFill>
                <a:latin typeface="Courier New" panose="02070309020205020404" pitchFamily="49" charset="0"/>
                <a:cs typeface="Courier New" panose="02070309020205020404" pitchFamily="49" charset="0"/>
              </a:rPr>
              <a:t> b)</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drawPixel</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drawLine</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x1,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y1,</a:t>
            </a:r>
            <a:br>
              <a:rPr lang="en-US" altLang="en-CN" sz="700" b="1" dirty="0">
                <a:solidFill>
                  <a:srgbClr val="000000"/>
                </a:solidFill>
                <a:latin typeface="Courier New" panose="02070309020205020404" pitchFamily="49" charset="0"/>
                <a:cs typeface="Courier New" panose="02070309020205020404" pitchFamily="49" charset="0"/>
              </a:rPr>
            </a:b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x2,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y2)</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drawRectangle</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x1,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y1,</a:t>
            </a:r>
            <a:br>
              <a:rPr lang="en-US" altLang="en-CN" sz="700" b="1" dirty="0">
                <a:solidFill>
                  <a:srgbClr val="000000"/>
                </a:solidFill>
                <a:latin typeface="Courier New" panose="02070309020205020404" pitchFamily="49" charset="0"/>
                <a:cs typeface="Courier New" panose="02070309020205020404" pitchFamily="49" charset="0"/>
              </a:rPr>
            </a:b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x2,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y2)</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drawCircle</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r)</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700" b="1" dirty="0">
              <a:solidFill>
                <a:srgbClr val="000000"/>
              </a:solidFill>
              <a:latin typeface="Courier New" panose="02070309020205020404" pitchFamily="49" charset="0"/>
              <a:cs typeface="Courier New" panose="02070309020205020404" pitchFamily="49" charset="0"/>
            </a:endParaRPr>
          </a:p>
        </p:txBody>
      </p:sp>
      <p:sp>
        <p:nvSpPr>
          <p:cNvPr id="20" name="文本框 19"/>
          <p:cNvSpPr txBox="1"/>
          <p:nvPr/>
        </p:nvSpPr>
        <p:spPr>
          <a:xfrm>
            <a:off x="1042409" y="181260"/>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Operating System Maps to the other Layers</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grpSp>
        <p:nvGrpSpPr>
          <p:cNvPr id="83" name="Group 55"/>
          <p:cNvGrpSpPr>
            <a:grpSpLocks/>
          </p:cNvGrpSpPr>
          <p:nvPr/>
        </p:nvGrpSpPr>
        <p:grpSpPr bwMode="auto">
          <a:xfrm>
            <a:off x="7064618" y="2199845"/>
            <a:ext cx="1195388" cy="1017588"/>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Virtual Machine</a:t>
              </a:r>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5</a:t>
              </a:r>
            </a:p>
          </p:txBody>
        </p:sp>
      </p:grpSp>
      <p:grpSp>
        <p:nvGrpSpPr>
          <p:cNvPr id="91" name="Group 66"/>
          <p:cNvGrpSpPr>
            <a:grpSpLocks/>
          </p:cNvGrpSpPr>
          <p:nvPr/>
        </p:nvGrpSpPr>
        <p:grpSpPr bwMode="auto">
          <a:xfrm>
            <a:off x="5541518" y="2188202"/>
            <a:ext cx="1193800" cy="1017588"/>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Assembly Language</a:t>
              </a:r>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4</a:t>
              </a:r>
            </a:p>
          </p:txBody>
        </p:sp>
      </p:grpSp>
      <p:grpSp>
        <p:nvGrpSpPr>
          <p:cNvPr id="102" name="Group 77"/>
          <p:cNvGrpSpPr>
            <a:grpSpLocks/>
          </p:cNvGrpSpPr>
          <p:nvPr/>
        </p:nvGrpSpPr>
        <p:grpSpPr bwMode="auto">
          <a:xfrm>
            <a:off x="4016830" y="2188202"/>
            <a:ext cx="1195388" cy="1017588"/>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Machine Language</a:t>
              </a:r>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3</a:t>
              </a:r>
            </a:p>
          </p:txBody>
        </p:sp>
      </p:grpSp>
      <p:grpSp>
        <p:nvGrpSpPr>
          <p:cNvPr id="111" name="Group 83"/>
          <p:cNvGrpSpPr>
            <a:grpSpLocks/>
          </p:cNvGrpSpPr>
          <p:nvPr/>
        </p:nvGrpSpPr>
        <p:grpSpPr bwMode="auto">
          <a:xfrm>
            <a:off x="2411336" y="2196492"/>
            <a:ext cx="1192213" cy="1017587"/>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Hardware Platform</a:t>
              </a:r>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2</a:t>
              </a:r>
            </a:p>
          </p:txBody>
        </p:sp>
      </p:grpSp>
      <p:grpSp>
        <p:nvGrpSpPr>
          <p:cNvPr id="117" name="Group 89"/>
          <p:cNvGrpSpPr>
            <a:grpSpLocks/>
          </p:cNvGrpSpPr>
          <p:nvPr/>
        </p:nvGrpSpPr>
        <p:grpSpPr bwMode="auto">
          <a:xfrm>
            <a:off x="845452" y="2203920"/>
            <a:ext cx="1195388" cy="1017587"/>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Chips and Logic Gates</a:t>
              </a:r>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1</a:t>
              </a:r>
            </a:p>
          </p:txBody>
        </p:sp>
      </p:grpSp>
      <p:grpSp>
        <p:nvGrpSpPr>
          <p:cNvPr id="143" name="Group 10">
            <a:extLst>
              <a:ext uri="{FF2B5EF4-FFF2-40B4-BE49-F238E27FC236}">
                <a16:creationId xmlns:a16="http://schemas.microsoft.com/office/drawing/2014/main" id="{9DFEA64B-A198-AB45-BEEF-5B4F3A047CA1}"/>
              </a:ext>
            </a:extLst>
          </p:cNvPr>
          <p:cNvGrpSpPr>
            <a:grpSpLocks/>
          </p:cNvGrpSpPr>
          <p:nvPr/>
        </p:nvGrpSpPr>
        <p:grpSpPr bwMode="auto">
          <a:xfrm>
            <a:off x="10153604" y="2182100"/>
            <a:ext cx="1195388" cy="1017588"/>
            <a:chOff x="1752" y="778"/>
            <a:chExt cx="753" cy="641"/>
          </a:xfrm>
        </p:grpSpPr>
        <p:sp>
          <p:nvSpPr>
            <p:cNvPr id="144" name="Rectangle 11">
              <a:extLst>
                <a:ext uri="{FF2B5EF4-FFF2-40B4-BE49-F238E27FC236}">
                  <a16:creationId xmlns:a16="http://schemas.microsoft.com/office/drawing/2014/main" id="{1F2C8DD7-E421-BC41-840B-5F0698B9358E}"/>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High Level Language</a:t>
              </a:r>
            </a:p>
          </p:txBody>
        </p:sp>
        <p:sp>
          <p:nvSpPr>
            <p:cNvPr id="148" name="Rectangle 15">
              <a:extLst>
                <a:ext uri="{FF2B5EF4-FFF2-40B4-BE49-F238E27FC236}">
                  <a16:creationId xmlns:a16="http://schemas.microsoft.com/office/drawing/2014/main" id="{045FEDE4-B116-C14D-A4F2-4A903BB25A7E}"/>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7</a:t>
              </a:r>
            </a:p>
          </p:txBody>
        </p:sp>
      </p:gr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5368029" y="1011977"/>
            <a:ext cx="1727202" cy="1017588"/>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20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00" b="0" dirty="0"/>
                <a:t>Human Machine Interfaces</a:t>
              </a:r>
            </a:p>
          </p:txBody>
        </p:sp>
      </p:grpSp>
      <p:grpSp>
        <p:nvGrpSpPr>
          <p:cNvPr id="155" name="Group 10">
            <a:extLst>
              <a:ext uri="{FF2B5EF4-FFF2-40B4-BE49-F238E27FC236}">
                <a16:creationId xmlns:a16="http://schemas.microsoft.com/office/drawing/2014/main" id="{6AEFC856-E094-0C47-BD4C-BBAC38B21AF8}"/>
              </a:ext>
            </a:extLst>
          </p:cNvPr>
          <p:cNvGrpSpPr>
            <a:grpSpLocks/>
          </p:cNvGrpSpPr>
          <p:nvPr/>
        </p:nvGrpSpPr>
        <p:grpSpPr bwMode="auto">
          <a:xfrm>
            <a:off x="8587718" y="2188202"/>
            <a:ext cx="1195389" cy="1017588"/>
            <a:chOff x="1752" y="778"/>
            <a:chExt cx="753" cy="641"/>
          </a:xfrm>
        </p:grpSpPr>
        <p:sp>
          <p:nvSpPr>
            <p:cNvPr id="156" name="Rectangle 11">
              <a:extLst>
                <a:ext uri="{FF2B5EF4-FFF2-40B4-BE49-F238E27FC236}">
                  <a16:creationId xmlns:a16="http://schemas.microsoft.com/office/drawing/2014/main" id="{9262D663-6AF2-A84C-B6F0-E9626D9A9E84}"/>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solidFill>
                    <a:srgbClr val="7030A0"/>
                  </a:solidFill>
                </a:rPr>
                <a:t>User Defined Applications</a:t>
              </a:r>
            </a:p>
          </p:txBody>
        </p:sp>
        <p:sp>
          <p:nvSpPr>
            <p:cNvPr id="158" name="Rectangle 15">
              <a:extLst>
                <a:ext uri="{FF2B5EF4-FFF2-40B4-BE49-F238E27FC236}">
                  <a16:creationId xmlns:a16="http://schemas.microsoft.com/office/drawing/2014/main" id="{C3D1E474-0555-6F47-8C60-5BD3DCD44AC1}"/>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6</a:t>
              </a:r>
            </a:p>
          </p:txBody>
        </p:sp>
      </p:grpSp>
      <p:sp>
        <p:nvSpPr>
          <p:cNvPr id="89" name="Text Box 3">
            <a:extLst>
              <a:ext uri="{FF2B5EF4-FFF2-40B4-BE49-F238E27FC236}">
                <a16:creationId xmlns:a16="http://schemas.microsoft.com/office/drawing/2014/main" id="{1E26856C-0386-D347-9D41-BCB88414DB3C}"/>
              </a:ext>
            </a:extLst>
          </p:cNvPr>
          <p:cNvSpPr txBox="1">
            <a:spLocks noChangeArrowheads="1"/>
          </p:cNvSpPr>
          <p:nvPr/>
        </p:nvSpPr>
        <p:spPr bwMode="auto">
          <a:xfrm>
            <a:off x="381787" y="3392921"/>
            <a:ext cx="2122717" cy="129196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Math</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void </a:t>
            </a:r>
            <a:r>
              <a:rPr lang="en-US" altLang="en-CN" sz="600" b="1" dirty="0" err="1">
                <a:solidFill>
                  <a:srgbClr val="000000"/>
                </a:solidFill>
                <a:latin typeface="Courier New" panose="02070309020205020404" pitchFamily="49" charset="0"/>
                <a:cs typeface="Courier New" panose="02070309020205020404" pitchFamily="49" charset="0"/>
              </a:rPr>
              <a:t>init</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abs</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multiply</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divide</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min</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max</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sqrt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p:txBody>
      </p:sp>
      <p:sp>
        <p:nvSpPr>
          <p:cNvPr id="100" name="Text Box 9">
            <a:extLst>
              <a:ext uri="{FF2B5EF4-FFF2-40B4-BE49-F238E27FC236}">
                <a16:creationId xmlns:a16="http://schemas.microsoft.com/office/drawing/2014/main" id="{741EAF42-E211-0340-AE2D-6FB69C16316B}"/>
              </a:ext>
            </a:extLst>
          </p:cNvPr>
          <p:cNvSpPr txBox="1">
            <a:spLocks noChangeArrowheads="1"/>
          </p:cNvSpPr>
          <p:nvPr/>
        </p:nvSpPr>
        <p:spPr bwMode="auto">
          <a:xfrm>
            <a:off x="1839647" y="4431642"/>
            <a:ext cx="2431894" cy="1125137"/>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Keyboard</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keyPressed</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readChar</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String </a:t>
            </a:r>
            <a:r>
              <a:rPr lang="en-US" altLang="en-CN" sz="600" b="1" dirty="0" err="1">
                <a:solidFill>
                  <a:srgbClr val="990000"/>
                </a:solidFill>
                <a:latin typeface="Courier New" panose="02070309020205020404" pitchFamily="49" charset="0"/>
                <a:cs typeface="Courier New" panose="02070309020205020404" pitchFamily="49" charset="0"/>
              </a:rPr>
              <a:t>readLine</a:t>
            </a:r>
            <a:r>
              <a:rPr lang="en-US" altLang="en-CN" sz="600" b="1" dirty="0">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err="1">
                <a:solidFill>
                  <a:srgbClr val="990000"/>
                </a:solidFill>
                <a:latin typeface="Courier New" panose="02070309020205020404" pitchFamily="49" charset="0"/>
                <a:cs typeface="Courier New" panose="02070309020205020404" pitchFamily="49" charset="0"/>
              </a:rPr>
              <a:t>readInt</a:t>
            </a:r>
            <a:r>
              <a:rPr lang="en-US" altLang="en-CN" sz="600" b="1" dirty="0">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600" b="1" dirty="0">
              <a:solidFill>
                <a:srgbClr val="000000"/>
              </a:solidFill>
              <a:latin typeface="Courier New" panose="02070309020205020404" pitchFamily="49" charset="0"/>
              <a:cs typeface="Courier New" panose="02070309020205020404" pitchFamily="49" charset="0"/>
            </a:endParaRPr>
          </a:p>
        </p:txBody>
      </p:sp>
      <p:sp>
        <p:nvSpPr>
          <p:cNvPr id="129" name="Text Box 8">
            <a:extLst>
              <a:ext uri="{FF2B5EF4-FFF2-40B4-BE49-F238E27FC236}">
                <a16:creationId xmlns:a16="http://schemas.microsoft.com/office/drawing/2014/main" id="{5DE18541-0CC3-5445-B787-869DC903C5F7}"/>
              </a:ext>
            </a:extLst>
          </p:cNvPr>
          <p:cNvSpPr txBox="1">
            <a:spLocks noChangeArrowheads="1"/>
          </p:cNvSpPr>
          <p:nvPr/>
        </p:nvSpPr>
        <p:spPr bwMode="auto">
          <a:xfrm>
            <a:off x="1839647" y="5652125"/>
            <a:ext cx="2462039" cy="111669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Memory</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peek</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address)</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void </a:t>
            </a:r>
            <a:r>
              <a:rPr lang="en-US" altLang="en-CN" sz="600" b="1" dirty="0">
                <a:solidFill>
                  <a:srgbClr val="990000"/>
                </a:solidFill>
                <a:latin typeface="Courier New" panose="02070309020205020404" pitchFamily="49" charset="0"/>
                <a:cs typeface="Courier New" panose="02070309020205020404" pitchFamily="49" charset="0"/>
              </a:rPr>
              <a:t>poke</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address,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value)</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Array </a:t>
            </a:r>
            <a:r>
              <a:rPr lang="en-US" altLang="en-CN" sz="600" b="1" dirty="0" err="1">
                <a:solidFill>
                  <a:srgbClr val="990000"/>
                </a:solidFill>
                <a:latin typeface="Courier New" panose="02070309020205020404" pitchFamily="49" charset="0"/>
                <a:cs typeface="Courier New" panose="02070309020205020404" pitchFamily="49" charset="0"/>
              </a:rPr>
              <a:t>alloc</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size)</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void </a:t>
            </a:r>
            <a:r>
              <a:rPr lang="en-US" altLang="en-CN" sz="600" b="1" dirty="0" err="1">
                <a:solidFill>
                  <a:srgbClr val="990000"/>
                </a:solidFill>
                <a:latin typeface="Courier New" panose="02070309020205020404" pitchFamily="49" charset="0"/>
                <a:cs typeface="Courier New" panose="02070309020205020404" pitchFamily="49" charset="0"/>
              </a:rPr>
              <a:t>deAlloc</a:t>
            </a:r>
            <a:r>
              <a:rPr lang="en-US" altLang="en-CN" sz="600" b="1" dirty="0">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p:txBody>
      </p:sp>
      <p:sp>
        <p:nvSpPr>
          <p:cNvPr id="131" name="Text Box 10">
            <a:extLst>
              <a:ext uri="{FF2B5EF4-FFF2-40B4-BE49-F238E27FC236}">
                <a16:creationId xmlns:a16="http://schemas.microsoft.com/office/drawing/2014/main" id="{6A178289-EBCE-D64C-860C-072EE514371E}"/>
              </a:ext>
            </a:extLst>
          </p:cNvPr>
          <p:cNvSpPr txBox="1">
            <a:spLocks noChangeArrowheads="1"/>
          </p:cNvSpPr>
          <p:nvPr/>
        </p:nvSpPr>
        <p:spPr bwMode="auto">
          <a:xfrm>
            <a:off x="7236408" y="906686"/>
            <a:ext cx="2353303" cy="114551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Sys</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halt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error</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errorCode</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wait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duration)</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700" b="1" dirty="0">
              <a:solidFill>
                <a:srgbClr val="000000"/>
              </a:solidFill>
              <a:latin typeface="Courier New" panose="02070309020205020404" pitchFamily="49" charset="0"/>
              <a:cs typeface="Courier New" panose="02070309020205020404" pitchFamily="49" charset="0"/>
            </a:endParaRPr>
          </a:p>
        </p:txBody>
      </p:sp>
      <p:sp>
        <p:nvSpPr>
          <p:cNvPr id="132" name="Text Box 6">
            <a:extLst>
              <a:ext uri="{FF2B5EF4-FFF2-40B4-BE49-F238E27FC236}">
                <a16:creationId xmlns:a16="http://schemas.microsoft.com/office/drawing/2014/main" id="{19D1D63C-1431-0342-8DBA-8DA874411D99}"/>
              </a:ext>
            </a:extLst>
          </p:cNvPr>
          <p:cNvSpPr txBox="1">
            <a:spLocks noChangeArrowheads="1"/>
          </p:cNvSpPr>
          <p:nvPr/>
        </p:nvSpPr>
        <p:spPr bwMode="auto">
          <a:xfrm>
            <a:off x="4829242" y="4980776"/>
            <a:ext cx="2618351" cy="125605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Output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moveCursor</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a:t>
            </a: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j)</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printChar</a:t>
            </a:r>
            <a:r>
              <a:rPr lang="en-US" altLang="en-CN" sz="700" b="1" dirty="0">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printString</a:t>
            </a:r>
            <a:r>
              <a:rPr lang="en-US" altLang="en-CN" sz="700" b="1" dirty="0">
                <a:solidFill>
                  <a:srgbClr val="000000"/>
                </a:solidFill>
                <a:latin typeface="Courier New" panose="02070309020205020404" pitchFamily="49" charset="0"/>
                <a:cs typeface="Courier New" panose="02070309020205020404" pitchFamily="49" charset="0"/>
              </a:rPr>
              <a:t>(String s) </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printInt</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println</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backSpace</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p:txBody>
      </p:sp>
      <p:sp>
        <p:nvSpPr>
          <p:cNvPr id="133" name="Text Box 5">
            <a:extLst>
              <a:ext uri="{FF2B5EF4-FFF2-40B4-BE49-F238E27FC236}">
                <a16:creationId xmlns:a16="http://schemas.microsoft.com/office/drawing/2014/main" id="{D07A73BB-3126-D147-B17A-DDE9345B149F}"/>
              </a:ext>
            </a:extLst>
          </p:cNvPr>
          <p:cNvSpPr txBox="1">
            <a:spLocks noChangeArrowheads="1"/>
          </p:cNvSpPr>
          <p:nvPr/>
        </p:nvSpPr>
        <p:spPr bwMode="auto">
          <a:xfrm>
            <a:off x="7011897" y="3291346"/>
            <a:ext cx="2853429" cy="118157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Class </a:t>
            </a:r>
            <a:r>
              <a:rPr lang="en-US" altLang="en-CN" sz="900" b="1" dirty="0">
                <a:solidFill>
                  <a:srgbClr val="990000"/>
                </a:solidFill>
                <a:latin typeface="Courier New" panose="02070309020205020404" pitchFamily="49" charset="0"/>
                <a:cs typeface="Courier New" panose="02070309020205020404" pitchFamily="49" charset="0"/>
              </a:rPr>
              <a:t>Array</a:t>
            </a:r>
            <a:r>
              <a:rPr lang="en-US" altLang="en-CN" sz="9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Array </a:t>
            </a:r>
            <a:r>
              <a:rPr lang="en-US" altLang="en-CN" sz="900" b="1" dirty="0">
                <a:solidFill>
                  <a:srgbClr val="990000"/>
                </a:solidFill>
                <a:latin typeface="Courier New" panose="02070309020205020404" pitchFamily="49" charset="0"/>
                <a:cs typeface="Courier New" panose="02070309020205020404" pitchFamily="49" charset="0"/>
              </a:rPr>
              <a:t>new</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9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size) </a:t>
            </a:r>
            <a:endParaRPr lang="en-US" altLang="en-CN" sz="900" b="1" dirty="0">
              <a:solidFill>
                <a:srgbClr val="000000"/>
              </a:solidFill>
              <a:latin typeface="Courier New" panose="02070309020205020404" pitchFamily="49" charset="0"/>
              <a:cs typeface="Courier New" panose="02070309020205020404" pitchFamily="49" charset="0"/>
            </a:endParaRP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method void </a:t>
            </a:r>
            <a:r>
              <a:rPr lang="en-US" altLang="en-CN" sz="900" b="1" dirty="0">
                <a:solidFill>
                  <a:srgbClr val="990000"/>
                </a:solidFill>
                <a:latin typeface="Courier New" panose="02070309020205020404" pitchFamily="49" charset="0"/>
                <a:cs typeface="Courier New" panose="02070309020205020404" pitchFamily="49" charset="0"/>
              </a:rPr>
              <a:t>dispose</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9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900" b="1" dirty="0">
              <a:solidFill>
                <a:srgbClr val="000000"/>
              </a:solidFill>
              <a:latin typeface="Courier New" panose="02070309020205020404" pitchFamily="49" charset="0"/>
              <a:cs typeface="Courier New" panose="02070309020205020404" pitchFamily="49" charset="0"/>
            </a:endParaRPr>
          </a:p>
        </p:txBody>
      </p:sp>
      <p:sp>
        <p:nvSpPr>
          <p:cNvPr id="134" name="Text Box 4">
            <a:extLst>
              <a:ext uri="{FF2B5EF4-FFF2-40B4-BE49-F238E27FC236}">
                <a16:creationId xmlns:a16="http://schemas.microsoft.com/office/drawing/2014/main" id="{EE6B21D1-FDC7-9644-9168-8ADFB98187E1}"/>
              </a:ext>
            </a:extLst>
          </p:cNvPr>
          <p:cNvSpPr txBox="1">
            <a:spLocks noChangeArrowheads="1"/>
          </p:cNvSpPr>
          <p:nvPr/>
        </p:nvSpPr>
        <p:spPr bwMode="auto">
          <a:xfrm>
            <a:off x="7954336" y="4722991"/>
            <a:ext cx="2462151" cy="18582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String</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constructor String </a:t>
            </a:r>
            <a:r>
              <a:rPr lang="en-US" altLang="en-CN" sz="600" b="1" dirty="0">
                <a:solidFill>
                  <a:srgbClr val="990000"/>
                </a:solidFill>
                <a:latin typeface="Courier New" panose="02070309020205020404" pitchFamily="49" charset="0"/>
                <a:cs typeface="Courier New" panose="02070309020205020404" pitchFamily="49" charset="0"/>
              </a:rPr>
              <a:t>new</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err="1">
                <a:solidFill>
                  <a:srgbClr val="000000"/>
                </a:solidFill>
                <a:latin typeface="Courier New" panose="02070309020205020404" pitchFamily="49" charset="0"/>
                <a:cs typeface="Courier New" panose="02070309020205020404" pitchFamily="49" charset="0"/>
              </a:rPr>
              <a:t>maxLength</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a:solidFill>
                  <a:srgbClr val="990000"/>
                </a:solidFill>
                <a:latin typeface="Courier New" panose="02070309020205020404" pitchFamily="49" charset="0"/>
                <a:cs typeface="Courier New" panose="02070309020205020404" pitchFamily="49" charset="0"/>
              </a:rPr>
              <a:t>dispose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length</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char   </a:t>
            </a:r>
            <a:r>
              <a:rPr lang="en-US" altLang="en-CN" sz="600" b="1" dirty="0" err="1">
                <a:solidFill>
                  <a:srgbClr val="990000"/>
                </a:solidFill>
                <a:latin typeface="Courier New" panose="02070309020205020404" pitchFamily="49" charset="0"/>
                <a:cs typeface="Courier New" panose="02070309020205020404" pitchFamily="49" charset="0"/>
              </a:rPr>
              <a:t>charAt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j)</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err="1">
                <a:solidFill>
                  <a:srgbClr val="990000"/>
                </a:solidFill>
                <a:latin typeface="Courier New" panose="02070309020205020404" pitchFamily="49" charset="0"/>
                <a:cs typeface="Courier New" panose="02070309020205020404" pitchFamily="49" charset="0"/>
              </a:rPr>
              <a:t>setCharAt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j, char c)</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String </a:t>
            </a:r>
            <a:r>
              <a:rPr lang="en-US" altLang="en-CN" sz="600" b="1" dirty="0" err="1">
                <a:solidFill>
                  <a:srgbClr val="990000"/>
                </a:solidFill>
                <a:latin typeface="Courier New" panose="02070309020205020404" pitchFamily="49" charset="0"/>
                <a:cs typeface="Courier New" panose="02070309020205020404" pitchFamily="49" charset="0"/>
              </a:rPr>
              <a:t>appendChar</a:t>
            </a:r>
            <a:r>
              <a:rPr lang="en-US" altLang="en-CN" sz="600" b="1" dirty="0">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err="1">
                <a:solidFill>
                  <a:srgbClr val="990000"/>
                </a:solidFill>
                <a:latin typeface="Courier New" panose="02070309020205020404" pitchFamily="49" charset="0"/>
                <a:cs typeface="Courier New" panose="02070309020205020404" pitchFamily="49" charset="0"/>
              </a:rPr>
              <a:t>eraseLastChar</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err="1">
                <a:solidFill>
                  <a:srgbClr val="990000"/>
                </a:solidFill>
                <a:latin typeface="Courier New" panose="02070309020205020404" pitchFamily="49" charset="0"/>
                <a:cs typeface="Courier New" panose="02070309020205020404" pitchFamily="49" charset="0"/>
              </a:rPr>
              <a:t>intValue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err="1">
                <a:solidFill>
                  <a:srgbClr val="990000"/>
                </a:solidFill>
                <a:latin typeface="Courier New" panose="02070309020205020404" pitchFamily="49" charset="0"/>
                <a:cs typeface="Courier New" panose="02070309020205020404" pitchFamily="49" charset="0"/>
              </a:rPr>
              <a:t>setInt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j)</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backSpace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doubleQuote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newLine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600"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0576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 Box 7">
            <a:extLst>
              <a:ext uri="{FF2B5EF4-FFF2-40B4-BE49-F238E27FC236}">
                <a16:creationId xmlns:a16="http://schemas.microsoft.com/office/drawing/2014/main" id="{89C955C5-A588-454A-9A0B-2630B3CB4AA3}"/>
              </a:ext>
            </a:extLst>
          </p:cNvPr>
          <p:cNvSpPr txBox="1">
            <a:spLocks noChangeArrowheads="1"/>
          </p:cNvSpPr>
          <p:nvPr/>
        </p:nvSpPr>
        <p:spPr bwMode="auto">
          <a:xfrm>
            <a:off x="4578792" y="3346981"/>
            <a:ext cx="3119252" cy="1456357"/>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Screen</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clearScreen</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setColor</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boolean</a:t>
            </a:r>
            <a:r>
              <a:rPr lang="en-US" altLang="en-CN" sz="700" b="1" dirty="0">
                <a:solidFill>
                  <a:srgbClr val="000000"/>
                </a:solidFill>
                <a:latin typeface="Courier New" panose="02070309020205020404" pitchFamily="49" charset="0"/>
                <a:cs typeface="Courier New" panose="02070309020205020404" pitchFamily="49" charset="0"/>
              </a:rPr>
              <a:t> b)</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drawPixel</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drawLine</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x1,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y1,</a:t>
            </a:r>
            <a:br>
              <a:rPr lang="en-US" altLang="en-CN" sz="700" b="1" dirty="0">
                <a:solidFill>
                  <a:srgbClr val="000000"/>
                </a:solidFill>
                <a:latin typeface="Courier New" panose="02070309020205020404" pitchFamily="49" charset="0"/>
                <a:cs typeface="Courier New" panose="02070309020205020404" pitchFamily="49" charset="0"/>
              </a:rPr>
            </a:b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x2,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y2)</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drawRectangle</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x1,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y1,</a:t>
            </a:r>
            <a:br>
              <a:rPr lang="en-US" altLang="en-CN" sz="700" b="1" dirty="0">
                <a:solidFill>
                  <a:srgbClr val="000000"/>
                </a:solidFill>
                <a:latin typeface="Courier New" panose="02070309020205020404" pitchFamily="49" charset="0"/>
                <a:cs typeface="Courier New" panose="02070309020205020404" pitchFamily="49" charset="0"/>
              </a:rPr>
            </a:b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x2,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y2)</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drawCircle</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r)</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700" b="1" dirty="0">
              <a:solidFill>
                <a:srgbClr val="000000"/>
              </a:solidFill>
              <a:latin typeface="Courier New" panose="02070309020205020404" pitchFamily="49" charset="0"/>
              <a:cs typeface="Courier New" panose="02070309020205020404" pitchFamily="49" charset="0"/>
            </a:endParaRPr>
          </a:p>
        </p:txBody>
      </p:sp>
      <p:sp>
        <p:nvSpPr>
          <p:cNvPr id="20" name="文本框 19"/>
          <p:cNvSpPr txBox="1"/>
          <p:nvPr/>
        </p:nvSpPr>
        <p:spPr>
          <a:xfrm>
            <a:off x="1042409" y="181260"/>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A Strategy to Finish all 12 Stages of systems</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2"/>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grpSp>
        <p:nvGrpSpPr>
          <p:cNvPr id="83" name="Group 55"/>
          <p:cNvGrpSpPr>
            <a:grpSpLocks/>
          </p:cNvGrpSpPr>
          <p:nvPr/>
        </p:nvGrpSpPr>
        <p:grpSpPr bwMode="auto">
          <a:xfrm>
            <a:off x="7064618" y="2199845"/>
            <a:ext cx="1195388" cy="1017588"/>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Virtual Machine</a:t>
              </a:r>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5</a:t>
              </a:r>
            </a:p>
          </p:txBody>
        </p:sp>
      </p:grpSp>
      <p:grpSp>
        <p:nvGrpSpPr>
          <p:cNvPr id="91" name="Group 66"/>
          <p:cNvGrpSpPr>
            <a:grpSpLocks/>
          </p:cNvGrpSpPr>
          <p:nvPr/>
        </p:nvGrpSpPr>
        <p:grpSpPr bwMode="auto">
          <a:xfrm>
            <a:off x="5541518" y="2188202"/>
            <a:ext cx="1193800" cy="1017588"/>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Assembly Language</a:t>
              </a:r>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4</a:t>
              </a:r>
            </a:p>
          </p:txBody>
        </p:sp>
      </p:grpSp>
      <p:grpSp>
        <p:nvGrpSpPr>
          <p:cNvPr id="102" name="Group 77"/>
          <p:cNvGrpSpPr>
            <a:grpSpLocks/>
          </p:cNvGrpSpPr>
          <p:nvPr/>
        </p:nvGrpSpPr>
        <p:grpSpPr bwMode="auto">
          <a:xfrm>
            <a:off x="4016830" y="2188202"/>
            <a:ext cx="1195388" cy="1017588"/>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Machine Language</a:t>
              </a:r>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3</a:t>
              </a:r>
            </a:p>
          </p:txBody>
        </p:sp>
      </p:grpSp>
      <p:grpSp>
        <p:nvGrpSpPr>
          <p:cNvPr id="111" name="Group 83"/>
          <p:cNvGrpSpPr>
            <a:grpSpLocks/>
          </p:cNvGrpSpPr>
          <p:nvPr/>
        </p:nvGrpSpPr>
        <p:grpSpPr bwMode="auto">
          <a:xfrm>
            <a:off x="2411336" y="2196492"/>
            <a:ext cx="1192213" cy="1017587"/>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Hardware Platform</a:t>
              </a:r>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2</a:t>
              </a:r>
            </a:p>
          </p:txBody>
        </p:sp>
      </p:grpSp>
      <p:grpSp>
        <p:nvGrpSpPr>
          <p:cNvPr id="117" name="Group 89"/>
          <p:cNvGrpSpPr>
            <a:grpSpLocks/>
          </p:cNvGrpSpPr>
          <p:nvPr/>
        </p:nvGrpSpPr>
        <p:grpSpPr bwMode="auto">
          <a:xfrm>
            <a:off x="845452" y="2203920"/>
            <a:ext cx="1195388" cy="1017587"/>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Chips and Logic Gates</a:t>
              </a:r>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1</a:t>
              </a:r>
            </a:p>
          </p:txBody>
        </p:sp>
      </p:grpSp>
      <p:grpSp>
        <p:nvGrpSpPr>
          <p:cNvPr id="143" name="Group 10">
            <a:extLst>
              <a:ext uri="{FF2B5EF4-FFF2-40B4-BE49-F238E27FC236}">
                <a16:creationId xmlns:a16="http://schemas.microsoft.com/office/drawing/2014/main" id="{9DFEA64B-A198-AB45-BEEF-5B4F3A047CA1}"/>
              </a:ext>
            </a:extLst>
          </p:cNvPr>
          <p:cNvGrpSpPr>
            <a:grpSpLocks/>
          </p:cNvGrpSpPr>
          <p:nvPr/>
        </p:nvGrpSpPr>
        <p:grpSpPr bwMode="auto">
          <a:xfrm>
            <a:off x="10153604" y="2182100"/>
            <a:ext cx="1195388" cy="1017588"/>
            <a:chOff x="1752" y="778"/>
            <a:chExt cx="753" cy="641"/>
          </a:xfrm>
        </p:grpSpPr>
        <p:sp>
          <p:nvSpPr>
            <p:cNvPr id="144" name="Rectangle 11">
              <a:extLst>
                <a:ext uri="{FF2B5EF4-FFF2-40B4-BE49-F238E27FC236}">
                  <a16:creationId xmlns:a16="http://schemas.microsoft.com/office/drawing/2014/main" id="{1F2C8DD7-E421-BC41-840B-5F0698B9358E}"/>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High Level Language</a:t>
              </a:r>
            </a:p>
          </p:txBody>
        </p:sp>
        <p:sp>
          <p:nvSpPr>
            <p:cNvPr id="148" name="Rectangle 15">
              <a:extLst>
                <a:ext uri="{FF2B5EF4-FFF2-40B4-BE49-F238E27FC236}">
                  <a16:creationId xmlns:a16="http://schemas.microsoft.com/office/drawing/2014/main" id="{045FEDE4-B116-C14D-A4F2-4A903BB25A7E}"/>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7</a:t>
              </a:r>
            </a:p>
          </p:txBody>
        </p:sp>
      </p:gr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5368029" y="1011977"/>
            <a:ext cx="1727202" cy="1017588"/>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20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00" b="0" dirty="0"/>
                <a:t>Human Machine Interfaces</a:t>
              </a:r>
            </a:p>
          </p:txBody>
        </p:sp>
      </p:grpSp>
      <p:grpSp>
        <p:nvGrpSpPr>
          <p:cNvPr id="155" name="Group 10">
            <a:extLst>
              <a:ext uri="{FF2B5EF4-FFF2-40B4-BE49-F238E27FC236}">
                <a16:creationId xmlns:a16="http://schemas.microsoft.com/office/drawing/2014/main" id="{6AEFC856-E094-0C47-BD4C-BBAC38B21AF8}"/>
              </a:ext>
            </a:extLst>
          </p:cNvPr>
          <p:cNvGrpSpPr>
            <a:grpSpLocks/>
          </p:cNvGrpSpPr>
          <p:nvPr/>
        </p:nvGrpSpPr>
        <p:grpSpPr bwMode="auto">
          <a:xfrm>
            <a:off x="8587718" y="2188202"/>
            <a:ext cx="1195389" cy="1017588"/>
            <a:chOff x="1752" y="778"/>
            <a:chExt cx="753" cy="641"/>
          </a:xfrm>
        </p:grpSpPr>
        <p:sp>
          <p:nvSpPr>
            <p:cNvPr id="156" name="Rectangle 11">
              <a:extLst>
                <a:ext uri="{FF2B5EF4-FFF2-40B4-BE49-F238E27FC236}">
                  <a16:creationId xmlns:a16="http://schemas.microsoft.com/office/drawing/2014/main" id="{9262D663-6AF2-A84C-B6F0-E9626D9A9E84}"/>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solidFill>
                    <a:srgbClr val="7030A0"/>
                  </a:solidFill>
                </a:rPr>
                <a:t>User Defined Applications</a:t>
              </a:r>
            </a:p>
          </p:txBody>
        </p:sp>
        <p:sp>
          <p:nvSpPr>
            <p:cNvPr id="158" name="Rectangle 15">
              <a:extLst>
                <a:ext uri="{FF2B5EF4-FFF2-40B4-BE49-F238E27FC236}">
                  <a16:creationId xmlns:a16="http://schemas.microsoft.com/office/drawing/2014/main" id="{C3D1E474-0555-6F47-8C60-5BD3DCD44AC1}"/>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6</a:t>
              </a:r>
            </a:p>
          </p:txBody>
        </p:sp>
      </p:grpSp>
      <p:sp>
        <p:nvSpPr>
          <p:cNvPr id="89" name="Text Box 3">
            <a:extLst>
              <a:ext uri="{FF2B5EF4-FFF2-40B4-BE49-F238E27FC236}">
                <a16:creationId xmlns:a16="http://schemas.microsoft.com/office/drawing/2014/main" id="{1E26856C-0386-D347-9D41-BCB88414DB3C}"/>
              </a:ext>
            </a:extLst>
          </p:cNvPr>
          <p:cNvSpPr txBox="1">
            <a:spLocks noChangeArrowheads="1"/>
          </p:cNvSpPr>
          <p:nvPr/>
        </p:nvSpPr>
        <p:spPr bwMode="auto">
          <a:xfrm>
            <a:off x="381787" y="3392921"/>
            <a:ext cx="2122717" cy="129196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Math</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void </a:t>
            </a:r>
            <a:r>
              <a:rPr lang="en-US" altLang="en-CN" sz="600" b="1" dirty="0" err="1">
                <a:solidFill>
                  <a:srgbClr val="000000"/>
                </a:solidFill>
                <a:latin typeface="Courier New" panose="02070309020205020404" pitchFamily="49" charset="0"/>
                <a:cs typeface="Courier New" panose="02070309020205020404" pitchFamily="49" charset="0"/>
              </a:rPr>
              <a:t>init</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abs</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multiply</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divide</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min</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max</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sqrt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p:txBody>
      </p:sp>
      <p:sp>
        <p:nvSpPr>
          <p:cNvPr id="100" name="Text Box 9">
            <a:extLst>
              <a:ext uri="{FF2B5EF4-FFF2-40B4-BE49-F238E27FC236}">
                <a16:creationId xmlns:a16="http://schemas.microsoft.com/office/drawing/2014/main" id="{741EAF42-E211-0340-AE2D-6FB69C16316B}"/>
              </a:ext>
            </a:extLst>
          </p:cNvPr>
          <p:cNvSpPr txBox="1">
            <a:spLocks noChangeArrowheads="1"/>
          </p:cNvSpPr>
          <p:nvPr/>
        </p:nvSpPr>
        <p:spPr bwMode="auto">
          <a:xfrm>
            <a:off x="1839647" y="4431642"/>
            <a:ext cx="2431894" cy="1125137"/>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Keyboard</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keyPressed</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readChar</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String </a:t>
            </a:r>
            <a:r>
              <a:rPr lang="en-US" altLang="en-CN" sz="600" b="1" dirty="0" err="1">
                <a:solidFill>
                  <a:srgbClr val="990000"/>
                </a:solidFill>
                <a:latin typeface="Courier New" panose="02070309020205020404" pitchFamily="49" charset="0"/>
                <a:cs typeface="Courier New" panose="02070309020205020404" pitchFamily="49" charset="0"/>
              </a:rPr>
              <a:t>readLine</a:t>
            </a:r>
            <a:r>
              <a:rPr lang="en-US" altLang="en-CN" sz="600" b="1" dirty="0">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err="1">
                <a:solidFill>
                  <a:srgbClr val="990000"/>
                </a:solidFill>
                <a:latin typeface="Courier New" panose="02070309020205020404" pitchFamily="49" charset="0"/>
                <a:cs typeface="Courier New" panose="02070309020205020404" pitchFamily="49" charset="0"/>
              </a:rPr>
              <a:t>readInt</a:t>
            </a:r>
            <a:r>
              <a:rPr lang="en-US" altLang="en-CN" sz="600" b="1" dirty="0">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600" b="1" dirty="0">
              <a:solidFill>
                <a:srgbClr val="000000"/>
              </a:solidFill>
              <a:latin typeface="Courier New" panose="02070309020205020404" pitchFamily="49" charset="0"/>
              <a:cs typeface="Courier New" panose="02070309020205020404" pitchFamily="49" charset="0"/>
            </a:endParaRPr>
          </a:p>
        </p:txBody>
      </p:sp>
      <p:sp>
        <p:nvSpPr>
          <p:cNvPr id="129" name="Text Box 8">
            <a:extLst>
              <a:ext uri="{FF2B5EF4-FFF2-40B4-BE49-F238E27FC236}">
                <a16:creationId xmlns:a16="http://schemas.microsoft.com/office/drawing/2014/main" id="{5DE18541-0CC3-5445-B787-869DC903C5F7}"/>
              </a:ext>
            </a:extLst>
          </p:cNvPr>
          <p:cNvSpPr txBox="1">
            <a:spLocks noChangeArrowheads="1"/>
          </p:cNvSpPr>
          <p:nvPr/>
        </p:nvSpPr>
        <p:spPr bwMode="auto">
          <a:xfrm>
            <a:off x="1839647" y="5652125"/>
            <a:ext cx="2462039" cy="111669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Memory</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peek</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address)</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void </a:t>
            </a:r>
            <a:r>
              <a:rPr lang="en-US" altLang="en-CN" sz="600" b="1" dirty="0">
                <a:solidFill>
                  <a:srgbClr val="990000"/>
                </a:solidFill>
                <a:latin typeface="Courier New" panose="02070309020205020404" pitchFamily="49" charset="0"/>
                <a:cs typeface="Courier New" panose="02070309020205020404" pitchFamily="49" charset="0"/>
              </a:rPr>
              <a:t>poke</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address,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value)</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Array </a:t>
            </a:r>
            <a:r>
              <a:rPr lang="en-US" altLang="en-CN" sz="600" b="1" dirty="0" err="1">
                <a:solidFill>
                  <a:srgbClr val="990000"/>
                </a:solidFill>
                <a:latin typeface="Courier New" panose="02070309020205020404" pitchFamily="49" charset="0"/>
                <a:cs typeface="Courier New" panose="02070309020205020404" pitchFamily="49" charset="0"/>
              </a:rPr>
              <a:t>alloc</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size)</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void </a:t>
            </a:r>
            <a:r>
              <a:rPr lang="en-US" altLang="en-CN" sz="600" b="1" dirty="0" err="1">
                <a:solidFill>
                  <a:srgbClr val="990000"/>
                </a:solidFill>
                <a:latin typeface="Courier New" panose="02070309020205020404" pitchFamily="49" charset="0"/>
                <a:cs typeface="Courier New" panose="02070309020205020404" pitchFamily="49" charset="0"/>
              </a:rPr>
              <a:t>deAlloc</a:t>
            </a:r>
            <a:r>
              <a:rPr lang="en-US" altLang="en-CN" sz="600" b="1" dirty="0">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p:txBody>
      </p:sp>
      <p:sp>
        <p:nvSpPr>
          <p:cNvPr id="131" name="Text Box 10">
            <a:extLst>
              <a:ext uri="{FF2B5EF4-FFF2-40B4-BE49-F238E27FC236}">
                <a16:creationId xmlns:a16="http://schemas.microsoft.com/office/drawing/2014/main" id="{6A178289-EBCE-D64C-860C-072EE514371E}"/>
              </a:ext>
            </a:extLst>
          </p:cNvPr>
          <p:cNvSpPr txBox="1">
            <a:spLocks noChangeArrowheads="1"/>
          </p:cNvSpPr>
          <p:nvPr/>
        </p:nvSpPr>
        <p:spPr bwMode="auto">
          <a:xfrm>
            <a:off x="7236408" y="906686"/>
            <a:ext cx="2353303" cy="114551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Sys</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halt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error</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errorCode</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wait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duration)</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700" b="1" dirty="0">
              <a:solidFill>
                <a:srgbClr val="000000"/>
              </a:solidFill>
              <a:latin typeface="Courier New" panose="02070309020205020404" pitchFamily="49" charset="0"/>
              <a:cs typeface="Courier New" panose="02070309020205020404" pitchFamily="49" charset="0"/>
            </a:endParaRPr>
          </a:p>
        </p:txBody>
      </p:sp>
      <p:sp>
        <p:nvSpPr>
          <p:cNvPr id="132" name="Text Box 6">
            <a:extLst>
              <a:ext uri="{FF2B5EF4-FFF2-40B4-BE49-F238E27FC236}">
                <a16:creationId xmlns:a16="http://schemas.microsoft.com/office/drawing/2014/main" id="{19D1D63C-1431-0342-8DBA-8DA874411D99}"/>
              </a:ext>
            </a:extLst>
          </p:cNvPr>
          <p:cNvSpPr txBox="1">
            <a:spLocks noChangeArrowheads="1"/>
          </p:cNvSpPr>
          <p:nvPr/>
        </p:nvSpPr>
        <p:spPr bwMode="auto">
          <a:xfrm>
            <a:off x="4829242" y="4980776"/>
            <a:ext cx="2618351" cy="125605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Output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moveCursor</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a:t>
            </a: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j)</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printChar</a:t>
            </a:r>
            <a:r>
              <a:rPr lang="en-US" altLang="en-CN" sz="700" b="1" dirty="0">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printString</a:t>
            </a:r>
            <a:r>
              <a:rPr lang="en-US" altLang="en-CN" sz="700" b="1" dirty="0">
                <a:solidFill>
                  <a:srgbClr val="000000"/>
                </a:solidFill>
                <a:latin typeface="Courier New" panose="02070309020205020404" pitchFamily="49" charset="0"/>
                <a:cs typeface="Courier New" panose="02070309020205020404" pitchFamily="49" charset="0"/>
              </a:rPr>
              <a:t>(String s) </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printInt</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println</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backSpace</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p:txBody>
      </p:sp>
      <p:sp>
        <p:nvSpPr>
          <p:cNvPr id="133" name="Text Box 5">
            <a:extLst>
              <a:ext uri="{FF2B5EF4-FFF2-40B4-BE49-F238E27FC236}">
                <a16:creationId xmlns:a16="http://schemas.microsoft.com/office/drawing/2014/main" id="{D07A73BB-3126-D147-B17A-DDE9345B149F}"/>
              </a:ext>
            </a:extLst>
          </p:cNvPr>
          <p:cNvSpPr txBox="1">
            <a:spLocks noChangeArrowheads="1"/>
          </p:cNvSpPr>
          <p:nvPr/>
        </p:nvSpPr>
        <p:spPr bwMode="auto">
          <a:xfrm>
            <a:off x="7011897" y="3291346"/>
            <a:ext cx="2853429" cy="118157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Class </a:t>
            </a:r>
            <a:r>
              <a:rPr lang="en-US" altLang="en-CN" sz="900" b="1" dirty="0">
                <a:solidFill>
                  <a:srgbClr val="990000"/>
                </a:solidFill>
                <a:latin typeface="Courier New" panose="02070309020205020404" pitchFamily="49" charset="0"/>
                <a:cs typeface="Courier New" panose="02070309020205020404" pitchFamily="49" charset="0"/>
              </a:rPr>
              <a:t>Array</a:t>
            </a:r>
            <a:r>
              <a:rPr lang="en-US" altLang="en-CN" sz="9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Array </a:t>
            </a:r>
            <a:r>
              <a:rPr lang="en-US" altLang="en-CN" sz="900" b="1" dirty="0">
                <a:solidFill>
                  <a:srgbClr val="990000"/>
                </a:solidFill>
                <a:latin typeface="Courier New" panose="02070309020205020404" pitchFamily="49" charset="0"/>
                <a:cs typeface="Courier New" panose="02070309020205020404" pitchFamily="49" charset="0"/>
              </a:rPr>
              <a:t>new</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9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size) </a:t>
            </a:r>
            <a:endParaRPr lang="en-US" altLang="en-CN" sz="900" b="1" dirty="0">
              <a:solidFill>
                <a:srgbClr val="000000"/>
              </a:solidFill>
              <a:latin typeface="Courier New" panose="02070309020205020404" pitchFamily="49" charset="0"/>
              <a:cs typeface="Courier New" panose="02070309020205020404" pitchFamily="49" charset="0"/>
            </a:endParaRP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method void </a:t>
            </a:r>
            <a:r>
              <a:rPr lang="en-US" altLang="en-CN" sz="900" b="1" dirty="0">
                <a:solidFill>
                  <a:srgbClr val="990000"/>
                </a:solidFill>
                <a:latin typeface="Courier New" panose="02070309020205020404" pitchFamily="49" charset="0"/>
                <a:cs typeface="Courier New" panose="02070309020205020404" pitchFamily="49" charset="0"/>
              </a:rPr>
              <a:t>dispose</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9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900" b="1" dirty="0">
              <a:solidFill>
                <a:srgbClr val="000000"/>
              </a:solidFill>
              <a:latin typeface="Courier New" panose="02070309020205020404" pitchFamily="49" charset="0"/>
              <a:cs typeface="Courier New" panose="02070309020205020404" pitchFamily="49" charset="0"/>
            </a:endParaRPr>
          </a:p>
        </p:txBody>
      </p:sp>
      <p:sp>
        <p:nvSpPr>
          <p:cNvPr id="134" name="Text Box 4">
            <a:extLst>
              <a:ext uri="{FF2B5EF4-FFF2-40B4-BE49-F238E27FC236}">
                <a16:creationId xmlns:a16="http://schemas.microsoft.com/office/drawing/2014/main" id="{EE6B21D1-FDC7-9644-9168-8ADFB98187E1}"/>
              </a:ext>
            </a:extLst>
          </p:cNvPr>
          <p:cNvSpPr txBox="1">
            <a:spLocks noChangeArrowheads="1"/>
          </p:cNvSpPr>
          <p:nvPr/>
        </p:nvSpPr>
        <p:spPr bwMode="auto">
          <a:xfrm>
            <a:off x="7954336" y="4722991"/>
            <a:ext cx="2462151" cy="18582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String</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constructor String </a:t>
            </a:r>
            <a:r>
              <a:rPr lang="en-US" altLang="en-CN" sz="600" b="1" dirty="0">
                <a:solidFill>
                  <a:srgbClr val="990000"/>
                </a:solidFill>
                <a:latin typeface="Courier New" panose="02070309020205020404" pitchFamily="49" charset="0"/>
                <a:cs typeface="Courier New" panose="02070309020205020404" pitchFamily="49" charset="0"/>
              </a:rPr>
              <a:t>new</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err="1">
                <a:solidFill>
                  <a:srgbClr val="000000"/>
                </a:solidFill>
                <a:latin typeface="Courier New" panose="02070309020205020404" pitchFamily="49" charset="0"/>
                <a:cs typeface="Courier New" panose="02070309020205020404" pitchFamily="49" charset="0"/>
              </a:rPr>
              <a:t>maxLength</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a:solidFill>
                  <a:srgbClr val="990000"/>
                </a:solidFill>
                <a:latin typeface="Courier New" panose="02070309020205020404" pitchFamily="49" charset="0"/>
                <a:cs typeface="Courier New" panose="02070309020205020404" pitchFamily="49" charset="0"/>
              </a:rPr>
              <a:t>dispose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length</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char   </a:t>
            </a:r>
            <a:r>
              <a:rPr lang="en-US" altLang="en-CN" sz="600" b="1" dirty="0" err="1">
                <a:solidFill>
                  <a:srgbClr val="990000"/>
                </a:solidFill>
                <a:latin typeface="Courier New" panose="02070309020205020404" pitchFamily="49" charset="0"/>
                <a:cs typeface="Courier New" panose="02070309020205020404" pitchFamily="49" charset="0"/>
              </a:rPr>
              <a:t>charAt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j)</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err="1">
                <a:solidFill>
                  <a:srgbClr val="990000"/>
                </a:solidFill>
                <a:latin typeface="Courier New" panose="02070309020205020404" pitchFamily="49" charset="0"/>
                <a:cs typeface="Courier New" panose="02070309020205020404" pitchFamily="49" charset="0"/>
              </a:rPr>
              <a:t>setCharAt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j, char c)</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String </a:t>
            </a:r>
            <a:r>
              <a:rPr lang="en-US" altLang="en-CN" sz="600" b="1" dirty="0" err="1">
                <a:solidFill>
                  <a:srgbClr val="990000"/>
                </a:solidFill>
                <a:latin typeface="Courier New" panose="02070309020205020404" pitchFamily="49" charset="0"/>
                <a:cs typeface="Courier New" panose="02070309020205020404" pitchFamily="49" charset="0"/>
              </a:rPr>
              <a:t>appendChar</a:t>
            </a:r>
            <a:r>
              <a:rPr lang="en-US" altLang="en-CN" sz="600" b="1" dirty="0">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err="1">
                <a:solidFill>
                  <a:srgbClr val="990000"/>
                </a:solidFill>
                <a:latin typeface="Courier New" panose="02070309020205020404" pitchFamily="49" charset="0"/>
                <a:cs typeface="Courier New" panose="02070309020205020404" pitchFamily="49" charset="0"/>
              </a:rPr>
              <a:t>eraseLastChar</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err="1">
                <a:solidFill>
                  <a:srgbClr val="990000"/>
                </a:solidFill>
                <a:latin typeface="Courier New" panose="02070309020205020404" pitchFamily="49" charset="0"/>
                <a:cs typeface="Courier New" panose="02070309020205020404" pitchFamily="49" charset="0"/>
              </a:rPr>
              <a:t>intValue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err="1">
                <a:solidFill>
                  <a:srgbClr val="990000"/>
                </a:solidFill>
                <a:latin typeface="Courier New" panose="02070309020205020404" pitchFamily="49" charset="0"/>
                <a:cs typeface="Courier New" panose="02070309020205020404" pitchFamily="49" charset="0"/>
              </a:rPr>
              <a:t>setInt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j)</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backSpace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doubleQuote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newLine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600" b="1" dirty="0">
              <a:solidFill>
                <a:srgbClr val="000000"/>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6916CAEB-EA18-5C4D-94D4-4803E792648C}"/>
              </a:ext>
            </a:extLst>
          </p:cNvPr>
          <p:cNvSpPr txBox="1"/>
          <p:nvPr/>
        </p:nvSpPr>
        <p:spPr>
          <a:xfrm>
            <a:off x="526544" y="1352771"/>
            <a:ext cx="4570482" cy="369332"/>
          </a:xfrm>
          <a:prstGeom prst="rect">
            <a:avLst/>
          </a:prstGeom>
          <a:noFill/>
        </p:spPr>
        <p:txBody>
          <a:bodyPr wrap="none" rtlCol="0">
            <a:spAutoFit/>
          </a:bodyPr>
          <a:lstStyle/>
          <a:p>
            <a:r>
              <a:rPr lang="en-US" dirty="0"/>
              <a:t>Start with the Operating System as you go.</a:t>
            </a:r>
          </a:p>
        </p:txBody>
      </p:sp>
    </p:spTree>
    <p:extLst>
      <p:ext uri="{BB962C8B-B14F-4D97-AF65-F5344CB8AC3E}">
        <p14:creationId xmlns:p14="http://schemas.microsoft.com/office/powerpoint/2010/main" val="1159414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8" name="Rectangle 4"/>
          <p:cNvSpPr>
            <a:spLocks noGrp="1" noChangeArrowheads="1"/>
          </p:cNvSpPr>
          <p:nvPr>
            <p:ph type="body" idx="1"/>
          </p:nvPr>
        </p:nvSpPr>
        <p:spPr>
          <a:xfrm>
            <a:off x="1016000" y="1050350"/>
            <a:ext cx="7296150" cy="5472112"/>
          </a:xfrm>
          <a:noFill/>
        </p:spPr>
        <p:txBody>
          <a:bodyPr>
            <a:normAutofit fontScale="62500" lnSpcReduction="20000"/>
          </a:bodyPr>
          <a:lstStyle/>
          <a:p>
            <a:pPr>
              <a:lnSpc>
                <a:spcPct val="90000"/>
              </a:lnSpc>
              <a:spcBef>
                <a:spcPct val="70000"/>
              </a:spcBef>
              <a:spcAft>
                <a:spcPct val="70000"/>
              </a:spcAft>
              <a:buSzPct val="85000"/>
              <a:buFont typeface="Wingdings" panose="05000000000000000000" pitchFamily="2" charset="2"/>
              <a:buNone/>
            </a:pPr>
            <a:r>
              <a:rPr lang="en-US" altLang="zh-CN" u="sng" dirty="0">
                <a:latin typeface="Comic Sans MS" panose="030F0702030302020204" pitchFamily="66" charset="0"/>
                <a:cs typeface="Courier New" panose="02070309020205020404" pitchFamily="49" charset="0"/>
              </a:rPr>
              <a:t>Given:</a:t>
            </a:r>
            <a:r>
              <a:rPr lang="en-US" altLang="zh-CN" b="1" dirty="0">
                <a:latin typeface="Courier New" panose="02070309020205020404" pitchFamily="49" charset="0"/>
                <a:cs typeface="Courier New" panose="02070309020205020404" pitchFamily="49" charset="0"/>
              </a:rPr>
              <a:t> </a:t>
            </a:r>
            <a:r>
              <a:rPr lang="en-US" altLang="zh-CN" b="1" dirty="0" err="1">
                <a:latin typeface="Courier New" panose="02070309020205020404" pitchFamily="49" charset="0"/>
                <a:cs typeface="Courier New" panose="02070309020205020404" pitchFamily="49" charset="0"/>
              </a:rPr>
              <a:t>Nand</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false</a:t>
            </a:r>
          </a:p>
          <a:p>
            <a:pPr>
              <a:lnSpc>
                <a:spcPct val="90000"/>
              </a:lnSpc>
              <a:spcBef>
                <a:spcPct val="70000"/>
              </a:spcBef>
              <a:spcAft>
                <a:spcPct val="70000"/>
              </a:spcAft>
              <a:buSzPct val="85000"/>
              <a:buFont typeface="Wingdings" panose="05000000000000000000" pitchFamily="2" charset="2"/>
              <a:buNone/>
            </a:pPr>
            <a:r>
              <a:rPr lang="en-US" altLang="zh-CN" u="sng" dirty="0">
                <a:latin typeface="Comic Sans MS" panose="030F0702030302020204" pitchFamily="66" charset="0"/>
                <a:cs typeface="Courier New" panose="02070309020205020404" pitchFamily="49" charset="0"/>
              </a:rPr>
              <a:t>We can build:</a:t>
            </a:r>
            <a:r>
              <a:rPr lang="en-US" altLang="zh-CN" b="1" dirty="0">
                <a:latin typeface="Courier New" panose="02070309020205020404" pitchFamily="49" charset="0"/>
                <a:cs typeface="Courier New" panose="02070309020205020404" pitchFamily="49" charset="0"/>
              </a:rPr>
              <a:t> </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Not(a) = </a:t>
            </a:r>
            <a:r>
              <a:rPr lang="en-US" altLang="zh-CN" b="1" dirty="0" err="1">
                <a:latin typeface="Courier New" panose="02070309020205020404" pitchFamily="49" charset="0"/>
                <a:cs typeface="Courier New" panose="02070309020205020404" pitchFamily="49" charset="0"/>
              </a:rPr>
              <a:t>Nand</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a,a</a:t>
            </a:r>
            <a:r>
              <a:rPr lang="en-US" altLang="zh-CN" b="1" dirty="0">
                <a:latin typeface="Courier New" panose="02070309020205020404" pitchFamily="49" charset="0"/>
                <a:cs typeface="Courier New" panose="02070309020205020404" pitchFamily="49" charset="0"/>
              </a:rPr>
              <a:t>)</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true = Not(false)</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And(</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 Not(</a:t>
            </a:r>
            <a:r>
              <a:rPr lang="en-US" altLang="zh-CN" b="1" dirty="0" err="1">
                <a:latin typeface="Courier New" panose="02070309020205020404" pitchFamily="49" charset="0"/>
                <a:cs typeface="Courier New" panose="02070309020205020404" pitchFamily="49" charset="0"/>
              </a:rPr>
              <a:t>Nand</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Or(</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 Not(And(Not(a),Not(b)))</a:t>
            </a:r>
          </a:p>
          <a:p>
            <a:pPr>
              <a:lnSpc>
                <a:spcPct val="90000"/>
              </a:lnSpc>
              <a:spcBef>
                <a:spcPct val="70000"/>
              </a:spcBef>
              <a:spcAft>
                <a:spcPct val="70000"/>
              </a:spcAft>
              <a:buSzPct val="85000"/>
            </a:pPr>
            <a:r>
              <a:rPr lang="en-US" altLang="zh-CN" b="1" dirty="0" err="1">
                <a:latin typeface="Courier New" panose="02070309020205020404" pitchFamily="49" charset="0"/>
                <a:cs typeface="Courier New" panose="02070309020205020404" pitchFamily="49" charset="0"/>
              </a:rPr>
              <a:t>Xor</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 Or(And(</a:t>
            </a:r>
            <a:r>
              <a:rPr lang="en-US" altLang="zh-CN" b="1" dirty="0" err="1">
                <a:latin typeface="Courier New" panose="02070309020205020404" pitchFamily="49" charset="0"/>
                <a:cs typeface="Courier New" panose="02070309020205020404" pitchFamily="49" charset="0"/>
              </a:rPr>
              <a:t>a,Not</a:t>
            </a:r>
            <a:r>
              <a:rPr lang="en-US" altLang="zh-CN" b="1" dirty="0">
                <a:latin typeface="Courier New" panose="02070309020205020404" pitchFamily="49" charset="0"/>
                <a:cs typeface="Courier New" panose="02070309020205020404" pitchFamily="49" charset="0"/>
              </a:rPr>
              <a:t>(b)),And(Not(a),b)))</a:t>
            </a:r>
          </a:p>
          <a:p>
            <a:pPr>
              <a:lnSpc>
                <a:spcPct val="90000"/>
              </a:lnSpc>
              <a:spcBef>
                <a:spcPct val="70000"/>
              </a:spcBef>
              <a:spcAft>
                <a:spcPct val="70000"/>
              </a:spcAft>
              <a:buSzPct val="85000"/>
            </a:pPr>
            <a:r>
              <a:rPr lang="en-US" altLang="zh-CN" dirty="0">
                <a:latin typeface="Comic Sans MS" panose="030F0702030302020204" pitchFamily="66" charset="0"/>
                <a:cs typeface="Courier New" panose="02070309020205020404" pitchFamily="49" charset="0"/>
              </a:rPr>
              <a:t>Etc. </a:t>
            </a:r>
          </a:p>
        </p:txBody>
      </p:sp>
      <p:grpSp>
        <p:nvGrpSpPr>
          <p:cNvPr id="2" name="Group 5"/>
          <p:cNvGrpSpPr>
            <a:grpSpLocks/>
          </p:cNvGrpSpPr>
          <p:nvPr/>
        </p:nvGrpSpPr>
        <p:grpSpPr bwMode="auto">
          <a:xfrm>
            <a:off x="7659223" y="660299"/>
            <a:ext cx="2895600" cy="3733800"/>
            <a:chOff x="3696" y="96"/>
            <a:chExt cx="1824" cy="2352"/>
          </a:xfrm>
        </p:grpSpPr>
        <p:pic>
          <p:nvPicPr>
            <p:cNvPr id="87044" name="Picture 6" descr="Bool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33" y="96"/>
              <a:ext cx="1500" cy="1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7045" name="Rectangle 7"/>
            <p:cNvSpPr>
              <a:spLocks noChangeArrowheads="1"/>
            </p:cNvSpPr>
            <p:nvPr/>
          </p:nvSpPr>
          <p:spPr bwMode="auto">
            <a:xfrm>
              <a:off x="3696" y="1968"/>
              <a:ext cx="1824"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lnSpc>
                  <a:spcPct val="90000"/>
                </a:lnSpc>
                <a:spcBef>
                  <a:spcPct val="60000"/>
                </a:spcBef>
                <a:buClr>
                  <a:srgbClr val="006600"/>
                </a:buClr>
                <a:buSzPct val="100000"/>
                <a:buFont typeface="Wingdings" panose="05000000000000000000" pitchFamily="2" charset="2"/>
                <a:buNone/>
              </a:pPr>
              <a:r>
                <a:rPr lang="en-US" altLang="zh-CN" sz="1800">
                  <a:solidFill>
                    <a:srgbClr val="003399"/>
                  </a:solidFill>
                  <a:latin typeface="Comic Sans MS" panose="030F0702030302020204" pitchFamily="66" charset="0"/>
                </a:rPr>
                <a:t>George Boole, 1815-1864</a:t>
              </a:r>
            </a:p>
            <a:p>
              <a:pPr algn="ctr">
                <a:lnSpc>
                  <a:spcPct val="90000"/>
                </a:lnSpc>
                <a:spcBef>
                  <a:spcPct val="60000"/>
                </a:spcBef>
                <a:buClr>
                  <a:srgbClr val="006600"/>
                </a:buClr>
                <a:buSzPct val="100000"/>
                <a:buFont typeface="Wingdings" panose="05000000000000000000" pitchFamily="2" charset="2"/>
                <a:buNone/>
              </a:pPr>
              <a:r>
                <a:rPr lang="en-US" altLang="zh-CN" sz="1800">
                  <a:solidFill>
                    <a:srgbClr val="003399"/>
                  </a:solidFill>
                  <a:latin typeface="Comic Sans MS" panose="030F0702030302020204" pitchFamily="66" charset="0"/>
                </a:rPr>
                <a:t>(</a:t>
              </a:r>
              <a:r>
                <a:rPr lang="en-US" altLang="en-US" sz="1800">
                  <a:solidFill>
                    <a:srgbClr val="003399"/>
                  </a:solidFill>
                  <a:latin typeface="Comic Sans MS" panose="030F0702030302020204" pitchFamily="66" charset="0"/>
                </a:rPr>
                <a:t>“</a:t>
              </a:r>
              <a:r>
                <a:rPr lang="en-US" altLang="ja-JP" sz="1800" i="1">
                  <a:solidFill>
                    <a:srgbClr val="003399"/>
                  </a:solidFill>
                  <a:latin typeface="Comic Sans MS" panose="030F0702030302020204" pitchFamily="66" charset="0"/>
                </a:rPr>
                <a:t>A Calculus of Logic</a:t>
              </a:r>
              <a:r>
                <a:rPr lang="en-US" altLang="en-US" sz="1800">
                  <a:solidFill>
                    <a:srgbClr val="003399"/>
                  </a:solidFill>
                  <a:latin typeface="Comic Sans MS" panose="030F0702030302020204" pitchFamily="66" charset="0"/>
                </a:rPr>
                <a:t>”</a:t>
              </a:r>
              <a:r>
                <a:rPr lang="en-US" altLang="ja-JP" sz="1800">
                  <a:solidFill>
                    <a:srgbClr val="003399"/>
                  </a:solidFill>
                  <a:latin typeface="Comic Sans MS" panose="030F0702030302020204" pitchFamily="66" charset="0"/>
                </a:rPr>
                <a:t>)</a:t>
              </a:r>
            </a:p>
            <a:p>
              <a:pPr algn="ctr">
                <a:lnSpc>
                  <a:spcPct val="90000"/>
                </a:lnSpc>
                <a:spcBef>
                  <a:spcPct val="60000"/>
                </a:spcBef>
                <a:buClr>
                  <a:srgbClr val="006600"/>
                </a:buClr>
                <a:buSzPct val="100000"/>
                <a:buFont typeface="Wingdings" panose="05000000000000000000" pitchFamily="2" charset="2"/>
                <a:buChar char="n"/>
              </a:pPr>
              <a:endParaRPr lang="en-US" altLang="zh-CN" sz="1800">
                <a:solidFill>
                  <a:srgbClr val="003399"/>
                </a:solidFill>
                <a:latin typeface="Comic Sans MS" panose="030F0702030302020204" pitchFamily="66" charset="0"/>
              </a:endParaRPr>
            </a:p>
          </p:txBody>
        </p:sp>
      </p:grpSp>
      <p:sp>
        <p:nvSpPr>
          <p:cNvPr id="16" name="文本框 15"/>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Boolean algebra</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45092833"/>
      </p:ext>
    </p:extLst>
  </p:cSld>
  <p:clrMapOvr>
    <a:masterClrMapping/>
  </p:clrMapOvr>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12629</TotalTime>
  <Words>3127</Words>
  <Application>Microsoft Macintosh PowerPoint</Application>
  <PresentationFormat>Widescreen</PresentationFormat>
  <Paragraphs>503</Paragraphs>
  <Slides>38</Slides>
  <Notes>34</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5</vt:i4>
      </vt:variant>
      <vt:variant>
        <vt:lpstr>Slide Titles</vt:lpstr>
      </vt:variant>
      <vt:variant>
        <vt:i4>38</vt:i4>
      </vt:variant>
    </vt:vector>
  </HeadingPairs>
  <TitlesOfParts>
    <vt:vector size="60" baseType="lpstr">
      <vt:lpstr>Arial Unicode MS</vt:lpstr>
      <vt:lpstr>等线</vt:lpstr>
      <vt:lpstr>微軟正黑體</vt:lpstr>
      <vt:lpstr>微软雅黑</vt:lpstr>
      <vt:lpstr>ＭＳ Ｐゴシック</vt:lpstr>
      <vt:lpstr>ＭＳ Ｐゴシック</vt:lpstr>
      <vt:lpstr>黑体</vt:lpstr>
      <vt:lpstr>Arial</vt:lpstr>
      <vt:lpstr>Arial Black</vt:lpstr>
      <vt:lpstr>Calibri</vt:lpstr>
      <vt:lpstr>Calibri Light</vt:lpstr>
      <vt:lpstr>Comic Sans MS</vt:lpstr>
      <vt:lpstr>Courier New</vt:lpstr>
      <vt:lpstr>Times New Roman</vt:lpstr>
      <vt:lpstr>Wingdings</vt:lpstr>
      <vt:lpstr>Wingdings 2</vt:lpstr>
      <vt:lpstr>3_Office Theme</vt:lpstr>
      <vt:lpstr>Visio.Drawing.6</vt:lpstr>
      <vt:lpstr>VISIO</vt:lpstr>
      <vt:lpstr>Clip</vt:lpstr>
      <vt:lpstr>Equation.3</vt:lpstr>
      <vt:lpstr>Equation</vt:lpstr>
      <vt:lpstr>Computational Thinking &amp; Systems Design  Lecture 02: from Logic to Arithmetic</vt:lpstr>
      <vt:lpstr>PowerPoint Presentation</vt:lpstr>
      <vt:lpstr>PowerPoint Presentation</vt:lpstr>
      <vt:lpstr>PowerPoint Presentation</vt:lpstr>
      <vt:lpstr>Tools and Books are freely available for building complex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Counting systems</vt:lpstr>
      <vt:lpstr>Rationale</vt:lpstr>
      <vt:lpstr>PowerPoint Presentation</vt:lpstr>
      <vt:lpstr>Representing negative numbers (4-bit system)</vt:lpstr>
      <vt:lpstr>Building an Adder chip</vt:lpstr>
      <vt:lpstr>Half adder (designed to add 2 bits)</vt:lpstr>
      <vt:lpstr>Full adder (designed to add 3 bits)</vt:lpstr>
      <vt:lpstr>n-bit Adder (designed to add two 16-bit numbers)</vt:lpstr>
      <vt:lpstr>The ALU (of the Hack platform)</vt:lpstr>
      <vt:lpstr>ALU logic (Hack platform)</vt:lpstr>
      <vt:lpstr>PowerPoint Presentation</vt:lpstr>
      <vt:lpstr>Perspective</vt:lpstr>
      <vt:lpstr>PowerPoint Presentation</vt:lpstr>
      <vt:lpstr>Historical end-note: Leibnitz (1646-1716)</vt:lpstr>
      <vt:lpstr>Gödel Numbering</vt:lpstr>
      <vt:lpstr>Cellular Automata</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1492</cp:revision>
  <dcterms:created xsi:type="dcterms:W3CDTF">2019-11-27T02:13:00Z</dcterms:created>
  <dcterms:modified xsi:type="dcterms:W3CDTF">2020-09-22T07:58:36Z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